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9"/>
  </p:notesMasterIdLst>
  <p:handoutMasterIdLst>
    <p:handoutMasterId r:id="rId100"/>
  </p:handoutMasterIdLst>
  <p:sldIdLst>
    <p:sldId id="363" r:id="rId2"/>
    <p:sldId id="329" r:id="rId3"/>
    <p:sldId id="334" r:id="rId4"/>
    <p:sldId id="425" r:id="rId5"/>
    <p:sldId id="336" r:id="rId6"/>
    <p:sldId id="337" r:id="rId7"/>
    <p:sldId id="330" r:id="rId8"/>
    <p:sldId id="331" r:id="rId9"/>
    <p:sldId id="416" r:id="rId10"/>
    <p:sldId id="417" r:id="rId11"/>
    <p:sldId id="338" r:id="rId12"/>
    <p:sldId id="423" r:id="rId13"/>
    <p:sldId id="353" r:id="rId14"/>
    <p:sldId id="424" r:id="rId15"/>
    <p:sldId id="376" r:id="rId16"/>
    <p:sldId id="372" r:id="rId17"/>
    <p:sldId id="384" r:id="rId18"/>
    <p:sldId id="418" r:id="rId19"/>
    <p:sldId id="419" r:id="rId20"/>
    <p:sldId id="354" r:id="rId21"/>
    <p:sldId id="420" r:id="rId22"/>
    <p:sldId id="364" r:id="rId23"/>
    <p:sldId id="426" r:id="rId24"/>
    <p:sldId id="421" r:id="rId25"/>
    <p:sldId id="422" r:id="rId26"/>
    <p:sldId id="365" r:id="rId27"/>
    <p:sldId id="366" r:id="rId28"/>
    <p:sldId id="369" r:id="rId29"/>
    <p:sldId id="356" r:id="rId30"/>
    <p:sldId id="413" r:id="rId31"/>
    <p:sldId id="382" r:id="rId32"/>
    <p:sldId id="414" r:id="rId33"/>
    <p:sldId id="377" r:id="rId34"/>
    <p:sldId id="371" r:id="rId35"/>
    <p:sldId id="415" r:id="rId36"/>
    <p:sldId id="370" r:id="rId37"/>
    <p:sldId id="378" r:id="rId38"/>
    <p:sldId id="379" r:id="rId39"/>
    <p:sldId id="380" r:id="rId40"/>
    <p:sldId id="358" r:id="rId41"/>
    <p:sldId id="383" r:id="rId42"/>
    <p:sldId id="361" r:id="rId43"/>
    <p:sldId id="360" r:id="rId44"/>
    <p:sldId id="340" r:id="rId45"/>
    <p:sldId id="410" r:id="rId46"/>
    <p:sldId id="345" r:id="rId47"/>
    <p:sldId id="411" r:id="rId48"/>
    <p:sldId id="259" r:id="rId49"/>
    <p:sldId id="294" r:id="rId50"/>
    <p:sldId id="257" r:id="rId51"/>
    <p:sldId id="321" r:id="rId52"/>
    <p:sldId id="323" r:id="rId53"/>
    <p:sldId id="322" r:id="rId54"/>
    <p:sldId id="313" r:id="rId55"/>
    <p:sldId id="314" r:id="rId56"/>
    <p:sldId id="319" r:id="rId57"/>
    <p:sldId id="320" r:id="rId58"/>
    <p:sldId id="306" r:id="rId59"/>
    <p:sldId id="309" r:id="rId60"/>
    <p:sldId id="308" r:id="rId61"/>
    <p:sldId id="318" r:id="rId62"/>
    <p:sldId id="312" r:id="rId63"/>
    <p:sldId id="316" r:id="rId64"/>
    <p:sldId id="317" r:id="rId65"/>
    <p:sldId id="327" r:id="rId66"/>
    <p:sldId id="328" r:id="rId67"/>
    <p:sldId id="324" r:id="rId68"/>
    <p:sldId id="325" r:id="rId69"/>
    <p:sldId id="326" r:id="rId70"/>
    <p:sldId id="305" r:id="rId71"/>
    <p:sldId id="311" r:id="rId72"/>
    <p:sldId id="315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7" userDrawn="1">
          <p15:clr>
            <a:srgbClr val="A4A3A4"/>
          </p15:clr>
        </p15:guide>
        <p15:guide id="3" orient="horz" pos="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호준" initials="안" lastIdx="6" clrIdx="0">
    <p:extLst>
      <p:ext uri="{19B8F6BF-5375-455C-9EA6-DF929625EA0E}">
        <p15:presenceInfo xmlns:p15="http://schemas.microsoft.com/office/powerpoint/2012/main" userId="안호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0C2A"/>
    <a:srgbClr val="A4393B"/>
    <a:srgbClr val="008000"/>
    <a:srgbClr val="000000"/>
    <a:srgbClr val="5D5B5B"/>
    <a:srgbClr val="939292"/>
    <a:srgbClr val="FFCCFF"/>
    <a:srgbClr val="F7F8FA"/>
    <a:srgbClr val="FB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9507" autoAdjust="0"/>
  </p:normalViewPr>
  <p:slideViewPr>
    <p:cSldViewPr snapToGrid="0" showGuides="1">
      <p:cViewPr>
        <p:scale>
          <a:sx n="125" d="100"/>
          <a:sy n="125" d="100"/>
        </p:scale>
        <p:origin x="1074" y="-486"/>
      </p:cViewPr>
      <p:guideLst>
        <p:guide pos="197"/>
        <p:guide orient="horz" pos="80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회원관리</a:t>
            </a:r>
            <a:r>
              <a:rPr lang="en-US" altLang="ko-KR" dirty="0"/>
              <a:t>, </a:t>
            </a:r>
            <a:r>
              <a:rPr lang="ko-KR" altLang="en-US" dirty="0"/>
              <a:t>콘텐츠 관리</a:t>
            </a:r>
            <a:r>
              <a:rPr lang="en-US" altLang="ko-KR" dirty="0"/>
              <a:t>, 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게시판 총 </a:t>
            </a:r>
            <a:r>
              <a:rPr lang="en-US" altLang="ko-KR" dirty="0"/>
              <a:t>4</a:t>
            </a:r>
            <a:r>
              <a:rPr lang="ko-KR" altLang="en-US" dirty="0"/>
              <a:t>가지 기능 구현을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6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배우</a:t>
            </a:r>
            <a:r>
              <a:rPr lang="en-US" altLang="ko-KR" dirty="0"/>
              <a:t>, </a:t>
            </a:r>
            <a:r>
              <a:rPr lang="ko-KR" altLang="en-US" dirty="0"/>
              <a:t>감독 순으로 선택할 수 있습니다</a:t>
            </a:r>
            <a:r>
              <a:rPr lang="en-US" altLang="ko-KR" dirty="0"/>
              <a:t>.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감독은 검색을 통해 찾을 수 있으며</a:t>
            </a:r>
            <a:endParaRPr lang="en-US" altLang="ko-KR" dirty="0"/>
          </a:p>
          <a:p>
            <a:r>
              <a:rPr lang="ko-KR" altLang="en-US" dirty="0"/>
              <a:t>선택한 장르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감독은 </a:t>
            </a:r>
            <a:r>
              <a:rPr lang="en-US" altLang="ko-KR" dirty="0"/>
              <a:t>DB</a:t>
            </a:r>
            <a:r>
              <a:rPr lang="ko-KR" altLang="en-US" dirty="0"/>
              <a:t>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60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개인정보 변경 페이지입니다</a:t>
            </a:r>
            <a:r>
              <a:rPr lang="en-US" altLang="ko-KR" dirty="0"/>
              <a:t>. </a:t>
            </a:r>
            <a:r>
              <a:rPr lang="ko-KR" altLang="en-US" dirty="0"/>
              <a:t>비밀번호 변경</a:t>
            </a:r>
            <a:r>
              <a:rPr lang="en-US" altLang="ko-KR" dirty="0"/>
              <a:t>, </a:t>
            </a:r>
            <a:r>
              <a:rPr lang="ko-KR" altLang="en-US" dirty="0"/>
              <a:t>회원 탈퇴</a:t>
            </a:r>
            <a:r>
              <a:rPr lang="en-US" altLang="ko-KR" dirty="0"/>
              <a:t>, </a:t>
            </a:r>
            <a:r>
              <a:rPr lang="ko-KR" altLang="en-US" dirty="0"/>
              <a:t>선호도 변경을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36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페이지에서 사용자가 비밀번호를 잊어버렸다면 비밀번호 찾기를 통해 임시 비밀번호를 발급 받을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본인의 이메일과 </a:t>
            </a:r>
            <a:r>
              <a:rPr lang="en-US" altLang="ko-KR" dirty="0"/>
              <a:t>id</a:t>
            </a:r>
            <a:r>
              <a:rPr lang="ko-KR" altLang="en-US" dirty="0"/>
              <a:t>를 입력하면 본인이 등록한 메일로 임시 비밀번호를 발급 받을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21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게시판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접속중인 유저의 </a:t>
            </a:r>
            <a:r>
              <a:rPr lang="en-US" altLang="ko-KR" dirty="0"/>
              <a:t>id</a:t>
            </a:r>
            <a:r>
              <a:rPr lang="ko-KR" altLang="en-US" dirty="0"/>
              <a:t>는 자동으로 입력되며 업로드할 파일이 있다면 </a:t>
            </a:r>
            <a:r>
              <a:rPr lang="en-US" altLang="ko-KR" dirty="0" err="1"/>
              <a:t>drag&amp;drop</a:t>
            </a:r>
            <a:r>
              <a:rPr lang="ko-KR" altLang="en-US" dirty="0"/>
              <a:t>을 통해 업로드 할 수 있고</a:t>
            </a:r>
            <a:r>
              <a:rPr lang="en-US" altLang="ko-KR" dirty="0"/>
              <a:t> </a:t>
            </a:r>
            <a:r>
              <a:rPr lang="ko-KR" altLang="en-US" dirty="0"/>
              <a:t>이미지 파일은 스크립트를 통해 썸네일을 표시할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2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게시물을 다 작성하고 등록버튼을 누르면 </a:t>
            </a:r>
            <a:r>
              <a:rPr lang="en-US" altLang="ko-KR" dirty="0"/>
              <a:t>post</a:t>
            </a:r>
            <a:r>
              <a:rPr lang="ko-KR" altLang="en-US" dirty="0"/>
              <a:t>방식으로 제출합니다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BoardVO</a:t>
            </a:r>
            <a:r>
              <a:rPr lang="en-US" altLang="ko-KR" dirty="0"/>
              <a:t> </a:t>
            </a:r>
            <a:r>
              <a:rPr lang="ko-KR" altLang="en-US" dirty="0"/>
              <a:t>타입으로 입력 받은 객체를 </a:t>
            </a:r>
            <a:r>
              <a:rPr lang="en-US" altLang="ko-KR" dirty="0"/>
              <a:t>service</a:t>
            </a:r>
            <a:r>
              <a:rPr lang="ko-KR" altLang="en-US" dirty="0"/>
              <a:t>로 전달하여 </a:t>
            </a:r>
            <a:r>
              <a:rPr lang="en-US" altLang="ko-KR" dirty="0" err="1"/>
              <a:t>serviceImpl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2</a:t>
            </a:r>
            <a:r>
              <a:rPr lang="ko-KR" altLang="en-US" dirty="0"/>
              <a:t>종류의 테이블에 따로 게시판과 이미지를 분리하여 입력하는 서비스 실행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이미지를 업로드 하지 않을 경우에 대한 예외 처리도 함께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없을경우</a:t>
            </a:r>
            <a:r>
              <a:rPr lang="ko-KR" altLang="en-US" dirty="0"/>
              <a:t> 공백으로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40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목록 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</a:t>
            </a:r>
            <a:r>
              <a:rPr lang="ko-KR" altLang="en-US" dirty="0" err="1"/>
              <a:t>글번호</a:t>
            </a:r>
            <a:r>
              <a:rPr lang="en-US" altLang="ko-KR" dirty="0"/>
              <a:t>/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작성일자가 표시되고</a:t>
            </a:r>
            <a:endParaRPr lang="en-US" altLang="ko-KR" dirty="0"/>
          </a:p>
          <a:p>
            <a:r>
              <a:rPr lang="ko-KR" altLang="en-US" dirty="0"/>
              <a:t>하단에는 </a:t>
            </a:r>
            <a:r>
              <a:rPr lang="ko-KR" altLang="en-US" dirty="0" err="1"/>
              <a:t>대표이미지</a:t>
            </a:r>
            <a:r>
              <a:rPr lang="en-US" altLang="ko-KR" dirty="0"/>
              <a:t>, </a:t>
            </a:r>
            <a:r>
              <a:rPr lang="ko-KR" altLang="en-US" dirty="0"/>
              <a:t>게시물 내용이 표시되며</a:t>
            </a:r>
            <a:r>
              <a:rPr lang="en-US" altLang="ko-KR" dirty="0"/>
              <a:t>, </a:t>
            </a:r>
            <a:r>
              <a:rPr lang="ko-KR" altLang="en-US" dirty="0"/>
              <a:t>대표 이미지가 있다면 게시물이 표시되고 없다면 표시되지 않도록 작성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에서 페이지에 들어갈 수량에 맞춰 </a:t>
            </a:r>
            <a:r>
              <a:rPr lang="en-US" altLang="ko-KR" dirty="0"/>
              <a:t>Select</a:t>
            </a:r>
            <a:r>
              <a:rPr lang="ko-KR" altLang="en-US" dirty="0"/>
              <a:t>문을 작성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(‘</a:t>
            </a:r>
            <a:r>
              <a:rPr lang="en-US" altLang="ko-KR" dirty="0" err="1"/>
              <a:t>Mysql</a:t>
            </a:r>
            <a:r>
              <a:rPr lang="en-US" altLang="ko-KR" dirty="0"/>
              <a:t>’ </a:t>
            </a:r>
            <a:r>
              <a:rPr lang="ko-KR" altLang="en-US" dirty="0"/>
              <a:t>에서 </a:t>
            </a:r>
            <a:r>
              <a:rPr lang="en-US" altLang="ko-KR" dirty="0"/>
              <a:t>‘Limit’ </a:t>
            </a:r>
            <a:r>
              <a:rPr lang="ko-KR" altLang="en-US" dirty="0"/>
              <a:t>로 구현할 수 있는 부분이지만 </a:t>
            </a:r>
            <a:r>
              <a:rPr lang="en-US" altLang="ko-KR" dirty="0"/>
              <a:t>‘Oracle DB’ </a:t>
            </a:r>
            <a:r>
              <a:rPr lang="ko-KR" altLang="en-US" dirty="0"/>
              <a:t>에서 지원하지 않는 문법</a:t>
            </a:r>
            <a:r>
              <a:rPr lang="en-US" altLang="ko-KR" dirty="0"/>
              <a:t>, </a:t>
            </a:r>
            <a:r>
              <a:rPr lang="ko-KR" altLang="en-US" dirty="0"/>
              <a:t>따라서</a:t>
            </a:r>
            <a:r>
              <a:rPr lang="en-US" altLang="ko-KR" dirty="0"/>
              <a:t> ‘</a:t>
            </a:r>
            <a:r>
              <a:rPr lang="en-US" altLang="ko-KR" dirty="0" err="1"/>
              <a:t>Rownum</a:t>
            </a:r>
            <a:r>
              <a:rPr lang="en-US" altLang="ko-KR" dirty="0"/>
              <a:t>’ </a:t>
            </a:r>
            <a:r>
              <a:rPr lang="ko-KR" altLang="en-US" dirty="0"/>
              <a:t>과 다중 </a:t>
            </a:r>
            <a:r>
              <a:rPr lang="en-US" altLang="ko-KR" dirty="0"/>
              <a:t>Select</a:t>
            </a:r>
            <a:r>
              <a:rPr lang="ko-KR" altLang="en-US" dirty="0"/>
              <a:t>문을 사용하여 구현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게시판 등록기능 예외 처리로 이미지가 없는 경우의 입력 값을 기준으로 대표 이미지에 대한 예외처리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7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하단에는 페이지 기능을 구현하여 한 페이지당 </a:t>
            </a:r>
            <a:r>
              <a:rPr lang="en-US" altLang="ko-KR" dirty="0"/>
              <a:t>10</a:t>
            </a:r>
            <a:r>
              <a:rPr lang="ko-KR" altLang="en-US" dirty="0"/>
              <a:t>개의 게시물을 볼 수 있으며 </a:t>
            </a:r>
            <a:r>
              <a:rPr lang="en-US" altLang="ko-KR" dirty="0"/>
              <a:t>10</a:t>
            </a:r>
            <a:r>
              <a:rPr lang="ko-KR" altLang="en-US" dirty="0"/>
              <a:t>개를 넘어가면 새로운 페이지를 생성하여 넘기게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</a:p>
          <a:p>
            <a:r>
              <a:rPr lang="ko-KR" altLang="en-US" dirty="0"/>
              <a:t>게시판 등록기능 예외 처리로 이미지가 없는 경우의 입력 값을 기준으로 대표 이미지에 대한 예외처리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03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view </a:t>
            </a:r>
            <a:r>
              <a:rPr lang="ko-KR" altLang="en-US" dirty="0"/>
              <a:t>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 등이 표시되고</a:t>
            </a:r>
            <a:r>
              <a:rPr lang="en-US" altLang="ko-KR" dirty="0"/>
              <a:t>, </a:t>
            </a:r>
            <a:r>
              <a:rPr lang="ko-KR" altLang="en-US" dirty="0"/>
              <a:t>작성자와 사용자가 동일할 경우 </a:t>
            </a:r>
            <a:r>
              <a:rPr lang="en-US" altLang="ko-KR" dirty="0"/>
              <a:t>modify, remove </a:t>
            </a:r>
            <a:r>
              <a:rPr lang="ko-KR" altLang="en-US" dirty="0"/>
              <a:t>버튼이 활성화 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1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view </a:t>
            </a:r>
            <a:r>
              <a:rPr lang="ko-KR" altLang="en-US" dirty="0"/>
              <a:t>페이지 입니다</a:t>
            </a:r>
            <a:r>
              <a:rPr lang="en-US" altLang="ko-KR" dirty="0"/>
              <a:t>. </a:t>
            </a:r>
            <a:r>
              <a:rPr lang="ko-KR" altLang="en-US" dirty="0"/>
              <a:t>상단에는 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 등이 표시되고</a:t>
            </a:r>
            <a:r>
              <a:rPr lang="en-US" altLang="ko-KR" dirty="0"/>
              <a:t>, </a:t>
            </a:r>
            <a:r>
              <a:rPr lang="ko-KR" altLang="en-US" dirty="0"/>
              <a:t>작성자와 사용자가 동일할 경우 </a:t>
            </a:r>
            <a:r>
              <a:rPr lang="en-US" altLang="ko-KR" dirty="0"/>
              <a:t>modify, remove </a:t>
            </a:r>
            <a:r>
              <a:rPr lang="ko-KR" altLang="en-US" dirty="0"/>
              <a:t>버튼이 활성화 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하단은 댓글 작성 부분입니다</a:t>
            </a:r>
            <a:r>
              <a:rPr lang="en-US" altLang="ko-KR" dirty="0"/>
              <a:t>. </a:t>
            </a:r>
            <a:r>
              <a:rPr lang="ko-KR" altLang="en-US" dirty="0"/>
              <a:t>댓글은 </a:t>
            </a:r>
            <a:r>
              <a:rPr lang="en-US" altLang="ko-KR" dirty="0"/>
              <a:t>Ajax </a:t>
            </a:r>
            <a:r>
              <a:rPr lang="ko-KR" altLang="en-US" dirty="0"/>
              <a:t>기능을 통해 구현 하여 작성된 댓글은 실시간으로 반영이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다음페이지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04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입니다</a:t>
            </a:r>
            <a:r>
              <a:rPr lang="en-US" altLang="ko-KR" dirty="0"/>
              <a:t>. </a:t>
            </a:r>
            <a:r>
              <a:rPr lang="ko-KR" altLang="en-US" dirty="0"/>
              <a:t>저희는 통합 개발 환경으로 이클립스를 활용 하였고 스프링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 다양한 툴을 활용하여 작성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9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</a:t>
            </a:r>
            <a:r>
              <a:rPr lang="en-US" altLang="ko-KR" dirty="0"/>
              <a:t>ajax</a:t>
            </a:r>
            <a:r>
              <a:rPr lang="ko-KR" altLang="en-US" dirty="0"/>
              <a:t>구현 코드 입니다</a:t>
            </a:r>
            <a:r>
              <a:rPr lang="en-US" altLang="ko-KR" dirty="0"/>
              <a:t>. </a:t>
            </a:r>
            <a:r>
              <a:rPr lang="ko-KR" altLang="en-US" dirty="0"/>
              <a:t>사용자 정보가 자동으로 불러오게 하였으며 로그인이 </a:t>
            </a:r>
            <a:r>
              <a:rPr lang="ko-KR" altLang="en-US" dirty="0" err="1"/>
              <a:t>되있지</a:t>
            </a:r>
            <a:r>
              <a:rPr lang="ko-KR" altLang="en-US" dirty="0"/>
              <a:t> 않으면 경고문구가 나오도록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064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작성자와 사용자가 같다면 수정을 할 수 있습니다</a:t>
            </a:r>
            <a:r>
              <a:rPr lang="en-US" altLang="ko-KR" dirty="0"/>
              <a:t>. </a:t>
            </a:r>
            <a:r>
              <a:rPr lang="ko-KR" altLang="en-US" dirty="0"/>
              <a:t>댓글 수정 창은 </a:t>
            </a:r>
            <a:r>
              <a:rPr lang="en-US" altLang="ko-KR" dirty="0"/>
              <a:t>modal</a:t>
            </a:r>
            <a:r>
              <a:rPr lang="ko-KR" altLang="en-US" dirty="0"/>
              <a:t>을 활용해 구현하였으며 앞선 기능들과 같이 권한 예외 처리를 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3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게시물 작성자와 사용자가 같다면 게시물 수정을 할 수 있습니다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텍스트를 호출 하였고</a:t>
            </a:r>
            <a:r>
              <a:rPr lang="en-US" altLang="ko-KR" dirty="0"/>
              <a:t>,  </a:t>
            </a:r>
            <a:r>
              <a:rPr lang="ko-KR" altLang="en-US" dirty="0"/>
              <a:t>향후 업로드 된 파일에 대한 수정기능을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5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 Home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이페이지는</a:t>
            </a:r>
            <a:r>
              <a:rPr lang="ko-KR" altLang="en-US" dirty="0"/>
              <a:t> 로그인 후 사용자가 보는 가장 첫 페이지이며 상단 탭에 해당하는 작품을 표시해 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이페이지에서</a:t>
            </a:r>
            <a:r>
              <a:rPr lang="ko-KR" altLang="en-US" dirty="0"/>
              <a:t> 작품 이미지를 클릭하면 해당 작품의 상세정보 페이지로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53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 입니다</a:t>
            </a:r>
            <a:r>
              <a:rPr lang="en-US" altLang="ko-KR" dirty="0"/>
              <a:t>. </a:t>
            </a:r>
            <a:r>
              <a:rPr lang="ko-KR" altLang="en-US" dirty="0"/>
              <a:t>선택한 작품의 상세 정보를 볼 수 있으며 아래 버튼을 통해 보고싶은 작품을 </a:t>
            </a:r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 </a:t>
            </a:r>
            <a:r>
              <a:rPr lang="ko-KR" altLang="en-US" dirty="0"/>
              <a:t>할 수 있고</a:t>
            </a:r>
            <a:r>
              <a:rPr lang="en-US" altLang="ko-KR" dirty="0"/>
              <a:t>, Watch</a:t>
            </a:r>
            <a:r>
              <a:rPr lang="ko-KR" altLang="en-US" dirty="0"/>
              <a:t> </a:t>
            </a:r>
            <a:r>
              <a:rPr lang="en-US" altLang="ko-KR" dirty="0"/>
              <a:t>now</a:t>
            </a:r>
            <a:r>
              <a:rPr lang="ko-KR" altLang="en-US" dirty="0"/>
              <a:t>를 통해 </a:t>
            </a:r>
            <a:r>
              <a:rPr lang="en-US" altLang="ko-KR" dirty="0"/>
              <a:t>OTT </a:t>
            </a:r>
            <a:r>
              <a:rPr lang="ko-KR" altLang="en-US" dirty="0"/>
              <a:t>사이트로 이동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</a:t>
            </a:r>
            <a:r>
              <a:rPr lang="ko-KR" altLang="en-US" dirty="0"/>
              <a:t>기능은 </a:t>
            </a:r>
            <a:r>
              <a:rPr lang="en-US" altLang="ko-KR" dirty="0"/>
              <a:t>Ajax</a:t>
            </a:r>
            <a:r>
              <a:rPr lang="ko-KR" altLang="en-US" dirty="0"/>
              <a:t>를 이용해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40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 상단의 별은 평점을 나타냅니다</a:t>
            </a:r>
            <a:r>
              <a:rPr lang="en-US" altLang="ko-KR" dirty="0"/>
              <a:t>. </a:t>
            </a:r>
            <a:r>
              <a:rPr lang="ko-KR" altLang="en-US" dirty="0"/>
              <a:t>현재는 표시만 가능하며 향후 평점 부여</a:t>
            </a:r>
            <a:r>
              <a:rPr lang="en-US" altLang="ko-KR" dirty="0"/>
              <a:t>, </a:t>
            </a:r>
            <a:r>
              <a:rPr lang="ko-KR" altLang="en-US" dirty="0"/>
              <a:t>시연기능을 구현하도록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61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상세페이지에서 사용자들은 작품에 대한 리뷰를 최대 한글은 </a:t>
            </a:r>
            <a:r>
              <a:rPr lang="en-US" altLang="ko-KR" dirty="0"/>
              <a:t>100</a:t>
            </a:r>
            <a:r>
              <a:rPr lang="ko-KR" altLang="en-US" dirty="0"/>
              <a:t>자 까지 남길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34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취향저격</a:t>
            </a:r>
            <a:r>
              <a:rPr lang="ko-KR" altLang="en-US" dirty="0"/>
              <a:t> 컨텐츠 탭 입니다</a:t>
            </a:r>
            <a:r>
              <a:rPr lang="en-US" altLang="ko-KR" dirty="0"/>
              <a:t>. </a:t>
            </a:r>
            <a:r>
              <a:rPr lang="ko-KR" altLang="en-US" dirty="0"/>
              <a:t>회원가입시 조사한 선호도를 바탕으로 컨텐츠를 추출하여 페이지에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21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컨텐츠 탭입니다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작품별</a:t>
            </a:r>
            <a:r>
              <a:rPr lang="ko-KR" altLang="en-US" dirty="0"/>
              <a:t> 개봉일자를 최근날짜 부터 차례로 보여주는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13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상세페이지에서 </a:t>
            </a:r>
            <a:r>
              <a:rPr lang="en-US" altLang="ko-KR" dirty="0"/>
              <a:t>‘</a:t>
            </a:r>
            <a:r>
              <a:rPr lang="ko-KR" altLang="en-US" dirty="0"/>
              <a:t>찜</a:t>
            </a:r>
            <a:r>
              <a:rPr lang="en-US" altLang="ko-KR" dirty="0"/>
              <a:t>’ </a:t>
            </a:r>
            <a:r>
              <a:rPr lang="ko-KR" altLang="en-US" dirty="0"/>
              <a:t>했던 작품들은 내가 </a:t>
            </a:r>
            <a:r>
              <a:rPr lang="ko-KR" altLang="en-US" dirty="0" err="1"/>
              <a:t>찜한컨텐츠</a:t>
            </a:r>
            <a:r>
              <a:rPr lang="ko-KR" altLang="en-US" dirty="0"/>
              <a:t> 탭에서 한눈에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8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Exerd</a:t>
            </a:r>
            <a:r>
              <a:rPr lang="ko-KR" altLang="en-US" dirty="0"/>
              <a:t>로 구현한 데이터 모델링 입니다</a:t>
            </a:r>
            <a:r>
              <a:rPr lang="en-US" altLang="ko-KR" dirty="0"/>
              <a:t>. </a:t>
            </a:r>
            <a:r>
              <a:rPr lang="ko-KR" altLang="en-US" dirty="0"/>
              <a:t>컨텐츠 테이블과 유저테이블을 중심으로 크게 두개의 부분으로 나눌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31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작품에는 </a:t>
            </a:r>
            <a:r>
              <a:rPr lang="ko-KR" altLang="en-US" dirty="0" err="1"/>
              <a:t>여러명의</a:t>
            </a:r>
            <a:r>
              <a:rPr lang="ko-KR" altLang="en-US" dirty="0"/>
              <a:t> 감독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장르가 존재하다 보니 </a:t>
            </a:r>
            <a:r>
              <a:rPr lang="en-US" altLang="ko-KR" dirty="0"/>
              <a:t>1:N </a:t>
            </a:r>
            <a:r>
              <a:rPr lang="ko-KR" altLang="en-US" dirty="0"/>
              <a:t>연결이 발생하게 되는데 이를 해결하기 위해 컨텐츠 테이블과 장르</a:t>
            </a:r>
            <a:r>
              <a:rPr lang="en-US" altLang="ko-KR" dirty="0"/>
              <a:t>,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 테이블을 각각 조인테이블을 통해 연결하여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72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검색 페이지 입니다</a:t>
            </a:r>
            <a:r>
              <a:rPr lang="en-US" altLang="ko-KR" dirty="0"/>
              <a:t>. </a:t>
            </a:r>
            <a:r>
              <a:rPr lang="ko-KR" altLang="en-US" dirty="0"/>
              <a:t>검색 결과는 </a:t>
            </a:r>
            <a:r>
              <a:rPr lang="en-US" altLang="ko-KR" dirty="0"/>
              <a:t>GET </a:t>
            </a:r>
            <a:r>
              <a:rPr lang="ko-KR" altLang="en-US" dirty="0"/>
              <a:t>방식으로 제출되며 검색조건에 부합하는 컨텐츠를 화면에 띄우게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5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페이지 입니다</a:t>
            </a:r>
            <a:r>
              <a:rPr lang="en-US" altLang="ko-KR" dirty="0"/>
              <a:t>. </a:t>
            </a:r>
            <a:r>
              <a:rPr lang="ko-KR" altLang="en-US" dirty="0"/>
              <a:t>관리자 권한이 있는 계정만 접근할 수 있으며 사이트에 올라와 있는 컨텐츠에 대한 관리를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90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작품을 선택하면 그 작품에 대한 상세한 정보를 표시합니다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2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수정페이지를 들어가면 각 항목에 대한 수정을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2019/12/20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8725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관리자페이지에서 새로 작품을 추가할 수 있습니다</a:t>
            </a:r>
            <a:r>
              <a:rPr lang="en-US" altLang="ko-KR" dirty="0"/>
              <a:t>. </a:t>
            </a:r>
            <a:r>
              <a:rPr lang="en-US" altLang="ko-KR" dirty="0" err="1"/>
              <a:t>Contentsid</a:t>
            </a:r>
            <a:r>
              <a:rPr lang="en-US" altLang="ko-KR" dirty="0"/>
              <a:t> </a:t>
            </a:r>
            <a:r>
              <a:rPr lang="ko-KR" altLang="en-US" dirty="0"/>
              <a:t>중복 확인을 통해 작품이 중복으로 등록되지 않게 할 수 있으며 모든 항목이 입력되어야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324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컨텐츠의 포스터는 </a:t>
            </a:r>
            <a:r>
              <a:rPr lang="en-US" altLang="ko-KR" dirty="0" err="1"/>
              <a:t>filedrop</a:t>
            </a:r>
            <a:r>
              <a:rPr lang="ko-KR" altLang="en-US" dirty="0"/>
              <a:t> 방식으로 이미지를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04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324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컨텐츠 관리 파트입니다</a:t>
            </a:r>
            <a:r>
              <a:rPr lang="en-US" altLang="ko-KR" dirty="0"/>
              <a:t>.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장르는 별도의 연결테이블을 생성하여 사용자의 선호도 조사에 이용하였습니다</a:t>
            </a:r>
            <a:r>
              <a:rPr lang="en-US" altLang="ko-KR" dirty="0"/>
              <a:t>. </a:t>
            </a:r>
            <a:r>
              <a:rPr lang="ko-KR" altLang="en-US" dirty="0"/>
              <a:t>컨텐츠 테이블에 대한 설명 뒤쪽에서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1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유저 관리 테이블 입니다</a:t>
            </a:r>
            <a:r>
              <a:rPr lang="en-US" altLang="ko-KR" dirty="0"/>
              <a:t>. </a:t>
            </a:r>
            <a:r>
              <a:rPr lang="ko-KR" altLang="en-US" dirty="0"/>
              <a:t>유저관리와</a:t>
            </a:r>
            <a:r>
              <a:rPr lang="en-US" altLang="ko-KR" dirty="0"/>
              <a:t> </a:t>
            </a:r>
            <a:r>
              <a:rPr lang="ko-KR" altLang="en-US" dirty="0"/>
              <a:t>컨텐츠 관리는 댓글</a:t>
            </a:r>
            <a:r>
              <a:rPr lang="en-US" altLang="ko-KR" dirty="0"/>
              <a:t>, </a:t>
            </a:r>
            <a:r>
              <a:rPr lang="ko-KR" altLang="en-US" dirty="0"/>
              <a:t>선호영상 저장 테이블을 공유하고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6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2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로그인 페이지 입니다</a:t>
            </a:r>
            <a:r>
              <a:rPr lang="en-US" altLang="ko-KR" dirty="0"/>
              <a:t>. </a:t>
            </a:r>
            <a:r>
              <a:rPr lang="ko-KR" altLang="en-US" dirty="0" err="1"/>
              <a:t>인터셉터를</a:t>
            </a:r>
            <a:r>
              <a:rPr lang="ko-KR" altLang="en-US" dirty="0"/>
              <a:t> 활용하여 미가입자의 사이트 접근을 제한하였으며</a:t>
            </a:r>
            <a:endParaRPr lang="en-US" altLang="ko-KR" dirty="0"/>
          </a:p>
          <a:p>
            <a:r>
              <a:rPr lang="ko-KR" altLang="en-US" dirty="0"/>
              <a:t>사용자의 비밀번호는 암호화 되어 </a:t>
            </a:r>
            <a:r>
              <a:rPr lang="en-US" altLang="ko-KR" dirty="0"/>
              <a:t>DB</a:t>
            </a:r>
            <a:r>
              <a:rPr lang="ko-KR" altLang="en-US" dirty="0"/>
              <a:t>에 암호화되어 </a:t>
            </a:r>
            <a:r>
              <a:rPr lang="ko-KR" altLang="en-US" dirty="0" err="1"/>
              <a:t>저장되어있는</a:t>
            </a:r>
            <a:r>
              <a:rPr lang="ko-KR" altLang="en-US" dirty="0"/>
              <a:t> 값과 같으면 로그인을 </a:t>
            </a:r>
            <a:r>
              <a:rPr lang="ko-KR" altLang="en-US" dirty="0" err="1"/>
              <a:t>할수</a:t>
            </a:r>
            <a:r>
              <a:rPr lang="ko-KR" altLang="en-US" dirty="0"/>
              <a:t>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0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페이지 입니다</a:t>
            </a:r>
            <a:r>
              <a:rPr lang="en-US" altLang="ko-KR" dirty="0"/>
              <a:t>. Ajax</a:t>
            </a:r>
            <a:r>
              <a:rPr lang="ko-KR" altLang="en-US" dirty="0"/>
              <a:t>를 이용하여 사용자 이메일</a:t>
            </a:r>
            <a:r>
              <a:rPr lang="en-US" altLang="ko-KR" dirty="0"/>
              <a:t>, ID</a:t>
            </a:r>
            <a:r>
              <a:rPr lang="ko-KR" altLang="en-US" dirty="0"/>
              <a:t> 중복확인을 하였으며</a:t>
            </a:r>
            <a:r>
              <a:rPr lang="en-US" altLang="ko-KR" dirty="0"/>
              <a:t>, </a:t>
            </a:r>
            <a:r>
              <a:rPr lang="ko-KR" altLang="en-US" dirty="0"/>
              <a:t>비밀번호 확인 절차를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비밀번호는 암호화 과정을 거쳐 </a:t>
            </a:r>
            <a:r>
              <a:rPr lang="en-US" altLang="ko-KR" dirty="0"/>
              <a:t>DB</a:t>
            </a:r>
            <a:r>
              <a:rPr lang="ko-KR" altLang="en-US" dirty="0"/>
              <a:t>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9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회원가입을 하고 나면 사용자 선호도를 조사합니다</a:t>
            </a:r>
            <a:r>
              <a:rPr lang="en-US" altLang="ko-KR" dirty="0"/>
              <a:t>. </a:t>
            </a:r>
            <a:r>
              <a:rPr lang="ko-KR" altLang="en-US" dirty="0"/>
              <a:t>먼저 장르를 선택하면 본인이 선택한 장르를 볼 수 있고 </a:t>
            </a:r>
            <a:endParaRPr lang="en-US" altLang="ko-KR" dirty="0"/>
          </a:p>
          <a:p>
            <a:r>
              <a:rPr lang="ko-KR" altLang="en-US" dirty="0"/>
              <a:t>체크된 값을 배열형태로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98B9-22F4-4536-A57D-0EC349FA5E43}"/>
              </a:ext>
            </a:extLst>
          </p:cNvPr>
          <p:cNvSpPr txBox="1"/>
          <p:nvPr/>
        </p:nvSpPr>
        <p:spPr>
          <a:xfrm>
            <a:off x="3940006" y="452701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중간보고서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59032" cy="4556935"/>
            <a:chOff x="102325" y="-1582569"/>
            <a:chExt cx="447870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096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(</a:t>
              </a:r>
              <a:r>
                <a:rPr lang="ko-KR" altLang="en-US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유저관리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83892" y="1171250"/>
            <a:ext cx="10387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F9C3-EC5A-4B17-80EC-B5171C2D8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6" b="42181"/>
          <a:stretch/>
        </p:blipFill>
        <p:spPr>
          <a:xfrm>
            <a:off x="298450" y="1276349"/>
            <a:ext cx="8612078" cy="50507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37539" y="5269914"/>
            <a:ext cx="103873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3393326" y="3675635"/>
            <a:ext cx="63098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유저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3283911" y="2343427"/>
            <a:ext cx="1032819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댓글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3627941" y="5471059"/>
            <a:ext cx="1156784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6393182" y="4005678"/>
            <a:ext cx="1104667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>
                <a:solidFill>
                  <a:schemeClr val="bg1"/>
                </a:solidFill>
                <a:latin typeface="Arial"/>
                <a:ea typeface="나눔스퀘어라운드 Regular"/>
              </a:rPr>
              <a:t>선호 항목 저장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6515622" y="2345926"/>
            <a:ext cx="745476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6459114" y="1424230"/>
            <a:ext cx="1038735" cy="138499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이미지 테이블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9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62" y="4957960"/>
            <a:ext cx="2790721" cy="13886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61" y="1387762"/>
            <a:ext cx="4274319" cy="335223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595222" cy="4556935"/>
            <a:chOff x="102325" y="-1582569"/>
            <a:chExt cx="746029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89120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로그인 체크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암호화 로그인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user/login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1348739" y="2567940"/>
            <a:ext cx="3185161" cy="10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39" idx="1"/>
            <a:endCxn id="5" idx="1"/>
          </p:cNvCxnSpPr>
          <p:nvPr/>
        </p:nvCxnSpPr>
        <p:spPr>
          <a:xfrm rot="10800000" flipH="1">
            <a:off x="1348738" y="1924384"/>
            <a:ext cx="1578979" cy="1161717"/>
          </a:xfrm>
          <a:prstGeom prst="bentConnector3">
            <a:avLst>
              <a:gd name="adj1" fmla="val -1447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3"/>
            <a:endCxn id="6" idx="1"/>
          </p:cNvCxnSpPr>
          <p:nvPr/>
        </p:nvCxnSpPr>
        <p:spPr>
          <a:xfrm flipV="1">
            <a:off x="2545080" y="2028814"/>
            <a:ext cx="3443073" cy="2021909"/>
          </a:xfrm>
          <a:prstGeom prst="bentConnector3">
            <a:avLst>
              <a:gd name="adj1" fmla="val 7655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1348737" y="3864725"/>
            <a:ext cx="1196343" cy="371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18" y="1388240"/>
            <a:ext cx="2072118" cy="1072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53" y="1362952"/>
            <a:ext cx="1993337" cy="13317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6" y="4827461"/>
            <a:ext cx="4288673" cy="1441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463" y="3295345"/>
            <a:ext cx="2790722" cy="1535735"/>
          </a:xfrm>
          <a:prstGeom prst="rect">
            <a:avLst/>
          </a:prstGeom>
        </p:spPr>
      </p:pic>
      <p:cxnSp>
        <p:nvCxnSpPr>
          <p:cNvPr id="17" name="직선 연결선 16"/>
          <p:cNvCxnSpPr>
            <a:cxnSpLocks/>
          </p:cNvCxnSpPr>
          <p:nvPr/>
        </p:nvCxnSpPr>
        <p:spPr>
          <a:xfrm flipV="1">
            <a:off x="5749206" y="5259388"/>
            <a:ext cx="2299063" cy="93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5836292" y="5259388"/>
            <a:ext cx="2394857" cy="93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950BB4-8263-4DB2-B985-2A584CB22765}"/>
              </a:ext>
            </a:extLst>
          </p:cNvPr>
          <p:cNvSpPr txBox="1"/>
          <p:nvPr/>
        </p:nvSpPr>
        <p:spPr>
          <a:xfrm>
            <a:off x="5590217" y="2758116"/>
            <a:ext cx="279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spc="-5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인터셉터</a:t>
            </a:r>
            <a:r>
              <a:rPr lang="ko-KR" altLang="en-US" sz="1400" spc="-50" dirty="0">
                <a:solidFill>
                  <a:srgbClr val="5D5B5B"/>
                </a:solidFill>
                <a:latin typeface="Arial"/>
                <a:ea typeface="나눔스퀘어라운드 Regular"/>
              </a:rPr>
              <a:t> 활용 사이트 미가입자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접근 제한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E7B46-662B-47FD-A3DD-916A3EA67205}"/>
              </a:ext>
            </a:extLst>
          </p:cNvPr>
          <p:cNvSpPr txBox="1"/>
          <p:nvPr/>
        </p:nvSpPr>
        <p:spPr>
          <a:xfrm>
            <a:off x="2480760" y="4824596"/>
            <a:ext cx="252904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100" dirty="0">
                <a:solidFill>
                  <a:srgbClr val="5D5B5B"/>
                </a:solidFill>
                <a:latin typeface="Arial"/>
                <a:ea typeface="나눔스퀘어라운드 Regular"/>
              </a:rPr>
              <a:t>DB</a:t>
            </a:r>
            <a:r>
              <a:rPr lang="ko-KR" altLang="en-US" sz="1100" dirty="0">
                <a:solidFill>
                  <a:srgbClr val="5D5B5B"/>
                </a:solidFill>
                <a:latin typeface="Arial"/>
                <a:ea typeface="나눔스퀘어라운드 Regular"/>
              </a:rPr>
              <a:t>의 암호화된 패스워드와 사용자</a:t>
            </a:r>
            <a:endParaRPr lang="en-US" altLang="ko-KR" sz="11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rgbClr val="5D5B5B"/>
                </a:solidFill>
                <a:latin typeface="Arial"/>
                <a:ea typeface="나눔스퀘어라운드 Regular"/>
              </a:rPr>
              <a:t>    </a:t>
            </a:r>
            <a:r>
              <a:rPr lang="ko-KR" altLang="en-US" sz="1100" dirty="0">
                <a:solidFill>
                  <a:srgbClr val="5D5B5B"/>
                </a:solidFill>
                <a:latin typeface="Arial"/>
                <a:ea typeface="나눔스퀘어라운드 Regular"/>
              </a:rPr>
              <a:t>입력 값을 암호화 하여 비교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9D9DD35-CE02-4CE0-B631-FC5CBDA22881}"/>
              </a:ext>
            </a:extLst>
          </p:cNvPr>
          <p:cNvCxnSpPr>
            <a:cxnSpLocks/>
            <a:stCxn id="53" idx="2"/>
            <a:endCxn id="28" idx="0"/>
          </p:cNvCxnSpPr>
          <p:nvPr/>
        </p:nvCxnSpPr>
        <p:spPr>
          <a:xfrm rot="16200000" flipH="1">
            <a:off x="2552156" y="3631472"/>
            <a:ext cx="587876" cy="179837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0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5" y="1235584"/>
            <a:ext cx="2912412" cy="302113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861046" cy="4556935"/>
            <a:chOff x="102325" y="-1582569"/>
            <a:chExt cx="648139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91230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register)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97961C-FF00-41D4-9026-4751E769CD86}"/>
              </a:ext>
            </a:extLst>
          </p:cNvPr>
          <p:cNvGrpSpPr/>
          <p:nvPr/>
        </p:nvGrpSpPr>
        <p:grpSpPr>
          <a:xfrm>
            <a:off x="4603984" y="4024289"/>
            <a:ext cx="3643056" cy="949266"/>
            <a:chOff x="4598318" y="3970770"/>
            <a:chExt cx="3643056" cy="949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0754A6-CF89-4994-AD8B-B5CAF720844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t="59682"/>
            <a:stretch/>
          </p:blipFill>
          <p:spPr>
            <a:xfrm>
              <a:off x="6446713" y="4037433"/>
              <a:ext cx="1742400" cy="8508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26A06B-C772-457E-835D-EAEE6428E55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t="59683"/>
            <a:stretch/>
          </p:blipFill>
          <p:spPr>
            <a:xfrm>
              <a:off x="4655167" y="4037433"/>
              <a:ext cx="1742400" cy="8508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C4EDB9-6A3C-4534-84E4-0651971887C5}"/>
                </a:ext>
              </a:extLst>
            </p:cNvPr>
            <p:cNvSpPr/>
            <p:nvPr/>
          </p:nvSpPr>
          <p:spPr>
            <a:xfrm>
              <a:off x="4598318" y="3970770"/>
              <a:ext cx="3643056" cy="949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740E98F-542D-45F4-9F1D-AE1733319F2A}"/>
              </a:ext>
            </a:extLst>
          </p:cNvPr>
          <p:cNvCxnSpPr>
            <a:cxnSpLocks/>
            <a:stCxn id="30" idx="0"/>
            <a:endCxn id="32" idx="1"/>
          </p:cNvCxnSpPr>
          <p:nvPr/>
        </p:nvCxnSpPr>
        <p:spPr>
          <a:xfrm rot="16200000" flipH="1">
            <a:off x="3207704" y="1040881"/>
            <a:ext cx="632962" cy="2401768"/>
          </a:xfrm>
          <a:prstGeom prst="bentConnector4">
            <a:avLst>
              <a:gd name="adj1" fmla="val -36116"/>
              <a:gd name="adj2" fmla="val 7692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09F3C-5698-422C-B33A-DE8DE19EFB55}"/>
              </a:ext>
            </a:extLst>
          </p:cNvPr>
          <p:cNvSpPr/>
          <p:nvPr/>
        </p:nvSpPr>
        <p:spPr>
          <a:xfrm>
            <a:off x="1029775" y="3151735"/>
            <a:ext cx="2587049" cy="78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3D9E9D-15DD-4E03-9CC3-13472442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94" y="4048944"/>
            <a:ext cx="2936199" cy="1354095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4446C1-EE18-4FE0-9654-4637960AA2F2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rot="10800000" flipV="1">
            <a:off x="875195" y="3543782"/>
            <a:ext cx="154581" cy="1182210"/>
          </a:xfrm>
          <a:prstGeom prst="bentConnector3">
            <a:avLst>
              <a:gd name="adj1" fmla="val 24788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CB7A657-A09A-4867-B53B-7DB0181D2476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 flipV="1">
            <a:off x="3811393" y="4498922"/>
            <a:ext cx="792591" cy="22707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AD8D8E-BBA8-49EF-97D5-072C4FFE8B31}"/>
              </a:ext>
            </a:extLst>
          </p:cNvPr>
          <p:cNvSpPr/>
          <p:nvPr/>
        </p:nvSpPr>
        <p:spPr>
          <a:xfrm>
            <a:off x="1029776" y="1925284"/>
            <a:ext cx="2587049" cy="1156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409BBC-91B0-43D4-BBAD-58028CA898AF}"/>
              </a:ext>
            </a:extLst>
          </p:cNvPr>
          <p:cNvGrpSpPr/>
          <p:nvPr/>
        </p:nvGrpSpPr>
        <p:grpSpPr>
          <a:xfrm>
            <a:off x="4725069" y="1211422"/>
            <a:ext cx="3400887" cy="2693648"/>
            <a:chOff x="4720586" y="1211422"/>
            <a:chExt cx="3400887" cy="2693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C1D913-3E5F-46B7-9D71-6114D61D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0184" y="1270645"/>
              <a:ext cx="3266536" cy="1258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638389-2345-4F04-BC00-37F9207E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4260" y="2597963"/>
              <a:ext cx="3262460" cy="124937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794C7F-0AE3-45AD-B991-31BFC3EE1B13}"/>
                </a:ext>
              </a:extLst>
            </p:cNvPr>
            <p:cNvSpPr/>
            <p:nvPr/>
          </p:nvSpPr>
          <p:spPr>
            <a:xfrm>
              <a:off x="4720586" y="1211422"/>
              <a:ext cx="3400887" cy="269364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21" y="5433000"/>
            <a:ext cx="2936199" cy="9497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DB4040-8ABA-4407-B30C-CD3A846AE2E0}"/>
              </a:ext>
            </a:extLst>
          </p:cNvPr>
          <p:cNvSpPr txBox="1"/>
          <p:nvPr/>
        </p:nvSpPr>
        <p:spPr>
          <a:xfrm>
            <a:off x="4313879" y="5238949"/>
            <a:ext cx="16520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암호화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19D249B-F678-46D0-B949-BC39B6315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193" y="5546726"/>
            <a:ext cx="4244371" cy="6229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9E958-CC3D-46B6-A870-5E0262C3BCE8}"/>
              </a:ext>
            </a:extLst>
          </p:cNvPr>
          <p:cNvSpPr/>
          <p:nvPr/>
        </p:nvSpPr>
        <p:spPr>
          <a:xfrm>
            <a:off x="6080760" y="5546726"/>
            <a:ext cx="2499360" cy="63157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53993F9-B8F2-4343-8C26-43932B1A4FB3}"/>
              </a:ext>
            </a:extLst>
          </p:cNvPr>
          <p:cNvCxnSpPr>
            <a:cxnSpLocks/>
            <a:stCxn id="2" idx="2"/>
            <a:endCxn id="16" idx="2"/>
          </p:cNvCxnSpPr>
          <p:nvPr/>
        </p:nvCxnSpPr>
        <p:spPr>
          <a:xfrm rot="5400000" flipH="1" flipV="1">
            <a:off x="4737753" y="3790063"/>
            <a:ext cx="204454" cy="4980919"/>
          </a:xfrm>
          <a:prstGeom prst="bentConnector3">
            <a:avLst>
              <a:gd name="adj1" fmla="val -11181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49B153-413E-4CB9-846B-CC6594A86A38}"/>
              </a:ext>
            </a:extLst>
          </p:cNvPr>
          <p:cNvSpPr txBox="1"/>
          <p:nvPr/>
        </p:nvSpPr>
        <p:spPr>
          <a:xfrm>
            <a:off x="995721" y="1486209"/>
            <a:ext cx="1219200" cy="369332"/>
          </a:xfrm>
          <a:prstGeom prst="rect">
            <a:avLst/>
          </a:prstGeom>
          <a:solidFill>
            <a:srgbClr val="0B0C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614C75-9E81-4920-A8FB-A6CA42851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7" r="12618"/>
          <a:stretch/>
        </p:blipFill>
        <p:spPr>
          <a:xfrm>
            <a:off x="329687" y="1275015"/>
            <a:ext cx="4813814" cy="4020689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460295" cy="4556935"/>
            <a:chOff x="102325" y="-1582569"/>
            <a:chExt cx="594705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37796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선호도 입력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장르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(favorite)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47E02D-733D-4178-99A8-2EF41BDBDF46}"/>
              </a:ext>
            </a:extLst>
          </p:cNvPr>
          <p:cNvSpPr txBox="1"/>
          <p:nvPr/>
        </p:nvSpPr>
        <p:spPr>
          <a:xfrm>
            <a:off x="4904269" y="4002315"/>
            <a:ext cx="374736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테이블에서 체크박스 형태로 출력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4180417" y="4533005"/>
            <a:ext cx="721586" cy="56398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367604" y="5582985"/>
            <a:ext cx="293076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체크된 값들이 배열 형태로 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DD757-91B5-4E73-A5FA-CAB8F437DAE3}"/>
              </a:ext>
            </a:extLst>
          </p:cNvPr>
          <p:cNvSpPr txBox="1"/>
          <p:nvPr/>
        </p:nvSpPr>
        <p:spPr>
          <a:xfrm>
            <a:off x="5254532" y="1264217"/>
            <a:ext cx="17265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체크한 장르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100A3F-52C6-4D2D-B19B-B2DF10385640}"/>
              </a:ext>
            </a:extLst>
          </p:cNvPr>
          <p:cNvSpPr/>
          <p:nvPr/>
        </p:nvSpPr>
        <p:spPr>
          <a:xfrm>
            <a:off x="1386418" y="4156204"/>
            <a:ext cx="2793999" cy="7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EC2707-4224-4EB9-803C-0C7CAF8E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33" y="1551498"/>
            <a:ext cx="3546568" cy="226795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C47808-A7DE-4E84-8123-FE7D3C43F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003" y="4314039"/>
            <a:ext cx="3899098" cy="1565903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05606C-8BA2-4A1E-A8D7-3688E73F3128}"/>
              </a:ext>
            </a:extLst>
          </p:cNvPr>
          <p:cNvCxnSpPr>
            <a:cxnSpLocks/>
            <a:stCxn id="44" idx="3"/>
            <a:endCxn id="32" idx="1"/>
          </p:cNvCxnSpPr>
          <p:nvPr/>
        </p:nvCxnSpPr>
        <p:spPr>
          <a:xfrm flipV="1">
            <a:off x="4121148" y="2685474"/>
            <a:ext cx="1133385" cy="115480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2B41B4-2C5F-4EB9-822F-8BEBC7A2AA8F}"/>
              </a:ext>
            </a:extLst>
          </p:cNvPr>
          <p:cNvSpPr/>
          <p:nvPr/>
        </p:nvSpPr>
        <p:spPr>
          <a:xfrm>
            <a:off x="1462615" y="3514725"/>
            <a:ext cx="2658533" cy="65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751E6C-3C2B-4F72-9D5A-D38F973F985E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rot="5400000" flipH="1" flipV="1">
            <a:off x="1971613" y="4771180"/>
            <a:ext cx="673180" cy="95043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2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8E0A9F-F396-4214-BC57-CE9395A6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451" r="4729"/>
          <a:stretch/>
        </p:blipFill>
        <p:spPr>
          <a:xfrm>
            <a:off x="345404" y="4198095"/>
            <a:ext cx="3003335" cy="20918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F8450-6CF6-4E5A-B0B7-0C13E36132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9" y="1580992"/>
            <a:ext cx="2992788" cy="221756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399655" cy="4556935"/>
            <a:chOff x="102325" y="-1582569"/>
            <a:chExt cx="719953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63044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선호도 입력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배우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감독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 (favorite2~3)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9175CA-286B-4978-880A-8F26391FDB41}"/>
              </a:ext>
            </a:extLst>
          </p:cNvPr>
          <p:cNvSpPr txBox="1"/>
          <p:nvPr/>
        </p:nvSpPr>
        <p:spPr>
          <a:xfrm>
            <a:off x="343284" y="3890318"/>
            <a:ext cx="11553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D1357-60AC-4E55-8E0C-2A77F5720B3D}"/>
              </a:ext>
            </a:extLst>
          </p:cNvPr>
          <p:cNvSpPr txBox="1"/>
          <p:nvPr/>
        </p:nvSpPr>
        <p:spPr>
          <a:xfrm>
            <a:off x="342790" y="1273780"/>
            <a:ext cx="11553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 flipV="1">
            <a:off x="2724151" y="2686919"/>
            <a:ext cx="786467" cy="44854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3519365" y="4362850"/>
            <a:ext cx="242124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체크한 항목 배열 형태로 컨트롤러에 보내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A16E90-D7C6-43D2-B618-ED03148C5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253" y="1754262"/>
            <a:ext cx="2294425" cy="1925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0A9FB8-DD8E-4A7E-8F20-FE208AA0CF2C}"/>
              </a:ext>
            </a:extLst>
          </p:cNvPr>
          <p:cNvSpPr txBox="1"/>
          <p:nvPr/>
        </p:nvSpPr>
        <p:spPr>
          <a:xfrm>
            <a:off x="6450274" y="1431049"/>
            <a:ext cx="211343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선호 항목 저장 테이블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00690-CA0D-403F-B392-1E7CEF9868B7}"/>
              </a:ext>
            </a:extLst>
          </p:cNvPr>
          <p:cNvSpPr txBox="1"/>
          <p:nvPr/>
        </p:nvSpPr>
        <p:spPr>
          <a:xfrm>
            <a:off x="3510617" y="1393058"/>
            <a:ext cx="267608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에 등록된 배우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 검색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93B648-4A5B-4AD2-94F6-FC1FC359D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365" y="4893367"/>
            <a:ext cx="3266333" cy="95895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E254F-35FC-4984-A723-B32138C01749}"/>
              </a:ext>
            </a:extLst>
          </p:cNvPr>
          <p:cNvSpPr/>
          <p:nvPr/>
        </p:nvSpPr>
        <p:spPr>
          <a:xfrm>
            <a:off x="962025" y="2616346"/>
            <a:ext cx="1762126" cy="1038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0717AB-02D0-497B-BDBC-B449C0442F3F}"/>
              </a:ext>
            </a:extLst>
          </p:cNvPr>
          <p:cNvSpPr/>
          <p:nvPr/>
        </p:nvSpPr>
        <p:spPr>
          <a:xfrm>
            <a:off x="990600" y="5261266"/>
            <a:ext cx="1733550" cy="81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414F4D2-E312-46A8-89D6-B80C754F7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8" y="1708822"/>
            <a:ext cx="2440882" cy="1956193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EF78C24-D97F-4485-972F-5BC8BDAE9A8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2724150" y="2686919"/>
            <a:ext cx="786468" cy="298392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6FF4D12-848A-4F22-BBF5-729E8C9BD2A9}"/>
              </a:ext>
            </a:extLst>
          </p:cNvPr>
          <p:cNvCxnSpPr>
            <a:cxnSpLocks/>
            <a:stCxn id="31" idx="3"/>
            <a:endCxn id="34" idx="2"/>
          </p:cNvCxnSpPr>
          <p:nvPr/>
        </p:nvCxnSpPr>
        <p:spPr>
          <a:xfrm flipV="1">
            <a:off x="6785698" y="3679611"/>
            <a:ext cx="821768" cy="169323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91720B3-534B-4F56-9A9A-321035B07871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flipH="1">
            <a:off x="4729988" y="3665015"/>
            <a:ext cx="1071" cy="69783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2" y="1228182"/>
            <a:ext cx="8161922" cy="542799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074245" cy="4556935"/>
            <a:chOff x="102325" y="-1582569"/>
            <a:chExt cx="676565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19656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개인정보변경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profile)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701417" y="3942181"/>
            <a:ext cx="979604" cy="288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4" idx="0"/>
            <a:endCxn id="16" idx="1"/>
          </p:cNvCxnSpPr>
          <p:nvPr/>
        </p:nvCxnSpPr>
        <p:spPr>
          <a:xfrm rot="5400000" flipH="1" flipV="1">
            <a:off x="208814" y="2553402"/>
            <a:ext cx="2371184" cy="40637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1597594" y="1417108"/>
            <a:ext cx="15217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비밀번호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5419724" y="3931920"/>
            <a:ext cx="1438275" cy="35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0" idx="0"/>
            <a:endCxn id="22" idx="1"/>
          </p:cNvCxnSpPr>
          <p:nvPr/>
        </p:nvCxnSpPr>
        <p:spPr>
          <a:xfrm rot="5400000" flipH="1" flipV="1">
            <a:off x="5070866" y="2491886"/>
            <a:ext cx="2508031" cy="372038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6510900" y="1270000"/>
            <a:ext cx="12545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회원 탈퇴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BC8E-D303-45F4-B477-5127BDA7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65" y="1740387"/>
            <a:ext cx="2249802" cy="1245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173C0-1E66-4316-AF8E-1436A69AE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900" y="1593566"/>
            <a:ext cx="1993391" cy="22614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459" y="3090352"/>
            <a:ext cx="2122732" cy="215061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1936750" y="5116945"/>
            <a:ext cx="838200" cy="300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26" idx="0"/>
            <a:endCxn id="19" idx="1"/>
          </p:cNvCxnSpPr>
          <p:nvPr/>
        </p:nvCxnSpPr>
        <p:spPr>
          <a:xfrm rot="5400000" flipH="1" flipV="1">
            <a:off x="2135510" y="4385997"/>
            <a:ext cx="951288" cy="51060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439" y="4355698"/>
            <a:ext cx="2501853" cy="129767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469900" y="6115050"/>
            <a:ext cx="1187450" cy="303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3263900" y="6117935"/>
            <a:ext cx="1077191" cy="300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6096000" y="6134100"/>
            <a:ext cx="999093" cy="28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 flipV="1">
            <a:off x="1657350" y="5004535"/>
            <a:ext cx="4345089" cy="1262051"/>
          </a:xfrm>
          <a:prstGeom prst="bentConnector3">
            <a:avLst>
              <a:gd name="adj1" fmla="val 8565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263399" cy="4556935"/>
            <a:chOff x="102325" y="-1582569"/>
            <a:chExt cx="701786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44877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비밀번호 찾기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lang="en-US" altLang="ko-KR" b="1" dirty="0" err="1">
                  <a:solidFill>
                    <a:srgbClr val="5D5B5B"/>
                  </a:solidFill>
                  <a:latin typeface="Arial"/>
                  <a:ea typeface="나눔스퀘어라운드 Regular"/>
                </a:rPr>
                <a:t>mailForm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D550F69-7344-46C3-B2EA-329DB0212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2" r="32841" b="32222"/>
          <a:stretch/>
        </p:blipFill>
        <p:spPr>
          <a:xfrm>
            <a:off x="477181" y="1274258"/>
            <a:ext cx="3940729" cy="32582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630112" y="3060739"/>
            <a:ext cx="2113866" cy="111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E2182-E3FE-4C4A-969B-A9B31B710372}"/>
              </a:ext>
            </a:extLst>
          </p:cNvPr>
          <p:cNvSpPr txBox="1"/>
          <p:nvPr/>
        </p:nvSpPr>
        <p:spPr>
          <a:xfrm>
            <a:off x="5006082" y="1265143"/>
            <a:ext cx="37452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메일 전송 코드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(memberController.java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일부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58" idx="0"/>
            <a:endCxn id="39" idx="3"/>
          </p:cNvCxnSpPr>
          <p:nvPr/>
        </p:nvCxnSpPr>
        <p:spPr>
          <a:xfrm rot="5400000" flipH="1" flipV="1">
            <a:off x="2105863" y="3957888"/>
            <a:ext cx="979796" cy="296433"/>
          </a:xfrm>
          <a:prstGeom prst="bentConnector4">
            <a:avLst>
              <a:gd name="adj1" fmla="val 21654"/>
              <a:gd name="adj2" fmla="val 17711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1"/>
            <a:endCxn id="4" idx="1"/>
          </p:cNvCxnSpPr>
          <p:nvPr/>
        </p:nvCxnSpPr>
        <p:spPr>
          <a:xfrm rot="10800000" flipH="1">
            <a:off x="643419" y="2070168"/>
            <a:ext cx="95941" cy="2277048"/>
          </a:xfrm>
          <a:prstGeom prst="bentConnector3">
            <a:avLst>
              <a:gd name="adj1" fmla="val -23827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643420" y="4241494"/>
            <a:ext cx="325749" cy="211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75C2119-3809-4E30-A463-F3F524E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38" y="4596002"/>
            <a:ext cx="2527813" cy="19710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61" y="1357331"/>
            <a:ext cx="2155312" cy="14256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930" y="1606712"/>
            <a:ext cx="3319531" cy="49603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29113" y="4025257"/>
            <a:ext cx="2466453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100" dirty="0"/>
              <a:t>임시 비밀번호를 암호화 해서 저장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5504065" y="4034783"/>
            <a:ext cx="2979536" cy="1306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4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46349-A71A-4646-9BD9-9CF0893CC25E}"/>
              </a:ext>
            </a:extLst>
          </p:cNvPr>
          <p:cNvSpPr txBox="1"/>
          <p:nvPr/>
        </p:nvSpPr>
        <p:spPr>
          <a:xfrm>
            <a:off x="4881998" y="1273175"/>
            <a:ext cx="372101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접속중인 유저의 아이디를 자동으로 입력</a:t>
            </a:r>
            <a:endParaRPr kumimoji="0" lang="en-US" altLang="ko-KR" sz="1400" b="0" i="0" u="none" strike="noStrike" kern="1200" cap="none" spc="-100" normalizeH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670CA8-7590-43AC-A111-41FB072BCDEA}"/>
              </a:ext>
            </a:extLst>
          </p:cNvPr>
          <p:cNvSpPr/>
          <p:nvPr/>
        </p:nvSpPr>
        <p:spPr>
          <a:xfrm>
            <a:off x="805672" y="2460390"/>
            <a:ext cx="3175524" cy="171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FE62CB-2A3D-4320-AB03-11A47F409FA8}"/>
              </a:ext>
            </a:extLst>
          </p:cNvPr>
          <p:cNvSpPr/>
          <p:nvPr/>
        </p:nvSpPr>
        <p:spPr>
          <a:xfrm>
            <a:off x="805672" y="4237412"/>
            <a:ext cx="3175524" cy="452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10C3E5D-51F1-4EB0-B4D2-89F3CC7E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98" y="1812690"/>
            <a:ext cx="3645378" cy="2291799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89CBB16-5182-46EE-B292-87F71621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98" y="5108240"/>
            <a:ext cx="3645378" cy="78147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9851A-288C-41F8-AAFB-B108AD1C86C6}"/>
              </a:ext>
            </a:extLst>
          </p:cNvPr>
          <p:cNvSpPr/>
          <p:nvPr/>
        </p:nvSpPr>
        <p:spPr>
          <a:xfrm>
            <a:off x="5554004" y="3317243"/>
            <a:ext cx="1896601" cy="18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B6C4FE6-97E3-4344-A0AD-62653ACF1926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 rot="16200000" flipH="1">
            <a:off x="5801030" y="4204583"/>
            <a:ext cx="1604932" cy="20238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DFD3ECF-44DF-46E0-87F0-BDC1F3A5ABD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81196" y="2583151"/>
            <a:ext cx="1378204" cy="73301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34B4752-34CC-4E09-9311-664C846EA95F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8216900" y="1427064"/>
            <a:ext cx="386110" cy="659401"/>
          </a:xfrm>
          <a:prstGeom prst="bentConnector4">
            <a:avLst>
              <a:gd name="adj1" fmla="val -59206"/>
              <a:gd name="adj2" fmla="val 6166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D7B1CC3-AE17-46A7-9D09-CD8A15D2FB6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981196" y="3410276"/>
            <a:ext cx="1572808" cy="105324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4D2A80-051F-478E-8367-507DCC602208}"/>
              </a:ext>
            </a:extLst>
          </p:cNvPr>
          <p:cNvSpPr txBox="1"/>
          <p:nvPr/>
        </p:nvSpPr>
        <p:spPr>
          <a:xfrm>
            <a:off x="4890328" y="4802764"/>
            <a:ext cx="173907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파일 썸네일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B17F77-FADF-418C-A074-1464BB2C33B2}"/>
              </a:ext>
            </a:extLst>
          </p:cNvPr>
          <p:cNvCxnSpPr>
            <a:cxnSpLocks/>
          </p:cNvCxnSpPr>
          <p:nvPr/>
        </p:nvCxnSpPr>
        <p:spPr>
          <a:xfrm>
            <a:off x="5359400" y="2168177"/>
            <a:ext cx="2857500" cy="6698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CB8E05B-0648-482E-98FD-C7A4632C7986}"/>
              </a:ext>
            </a:extLst>
          </p:cNvPr>
          <p:cNvCxnSpPr>
            <a:cxnSpLocks/>
          </p:cNvCxnSpPr>
          <p:nvPr/>
        </p:nvCxnSpPr>
        <p:spPr>
          <a:xfrm>
            <a:off x="5482883" y="2619102"/>
            <a:ext cx="2937217" cy="12973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548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08305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View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작성 내용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post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 전달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FE62CB-2A3D-4320-AB03-11A47F409FA8}"/>
              </a:ext>
            </a:extLst>
          </p:cNvPr>
          <p:cNvSpPr/>
          <p:nvPr/>
        </p:nvSpPr>
        <p:spPr>
          <a:xfrm>
            <a:off x="2282826" y="4885264"/>
            <a:ext cx="221218" cy="12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D7B1CC3-AE17-46A7-9D09-CD8A15D2FB6B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2504044" y="1577750"/>
            <a:ext cx="2387526" cy="33715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4A21BF-B3FA-4701-AB3E-82FA0740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71" y="3303229"/>
            <a:ext cx="3645378" cy="2194221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FF536C-1224-45AB-A593-391F06DF3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47" y="2253791"/>
            <a:ext cx="3639401" cy="73245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9851A-288C-41F8-AAFB-B108AD1C86C6}"/>
              </a:ext>
            </a:extLst>
          </p:cNvPr>
          <p:cNvSpPr/>
          <p:nvPr/>
        </p:nvSpPr>
        <p:spPr>
          <a:xfrm>
            <a:off x="5067439" y="2684462"/>
            <a:ext cx="1342886" cy="102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B6C4FE6-97E3-4344-A0AD-62653ACF1926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rot="16200000" flipH="1">
            <a:off x="5968320" y="2557289"/>
            <a:ext cx="516502" cy="97537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D51B5-1141-4C84-A0B0-7339396C86C1}"/>
              </a:ext>
            </a:extLst>
          </p:cNvPr>
          <p:cNvSpPr/>
          <p:nvPr/>
        </p:nvSpPr>
        <p:spPr>
          <a:xfrm>
            <a:off x="5152947" y="3965372"/>
            <a:ext cx="2995480" cy="1326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67ED89-D089-4BB4-8BDD-2410851B8665}"/>
              </a:ext>
            </a:extLst>
          </p:cNvPr>
          <p:cNvSpPr txBox="1"/>
          <p:nvPr/>
        </p:nvSpPr>
        <p:spPr>
          <a:xfrm>
            <a:off x="6433098" y="5296233"/>
            <a:ext cx="171533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이미지 등록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예외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1EF7F6-A568-41A9-87E5-8ABD877AA61D}"/>
              </a:ext>
            </a:extLst>
          </p:cNvPr>
          <p:cNvSpPr/>
          <p:nvPr/>
        </p:nvSpPr>
        <p:spPr>
          <a:xfrm>
            <a:off x="5152947" y="3554772"/>
            <a:ext cx="2009853" cy="16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D3CBB-676E-4F00-AC11-47412750A256}"/>
              </a:ext>
            </a:extLst>
          </p:cNvPr>
          <p:cNvSpPr txBox="1"/>
          <p:nvPr/>
        </p:nvSpPr>
        <p:spPr>
          <a:xfrm>
            <a:off x="7173101" y="3480910"/>
            <a:ext cx="1074084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 등록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12C573D-38B7-431E-BE02-7EC42E18F43C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rot="16200000" flipH="1">
            <a:off x="6314096" y="1850638"/>
            <a:ext cx="522153" cy="28415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8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BE0878-64B1-46B1-B2DE-0283C5C3123E}"/>
              </a:ext>
            </a:extLst>
          </p:cNvPr>
          <p:cNvGrpSpPr/>
          <p:nvPr/>
        </p:nvGrpSpPr>
        <p:grpSpPr>
          <a:xfrm>
            <a:off x="464842" y="1264888"/>
            <a:ext cx="4602458" cy="4745385"/>
            <a:chOff x="3057524" y="0"/>
            <a:chExt cx="3056497" cy="3123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E4E627F-6A96-440F-B762-FC3F0B778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r="28897" b="68889"/>
            <a:stretch/>
          </p:blipFill>
          <p:spPr>
            <a:xfrm>
              <a:off x="3057524" y="0"/>
              <a:ext cx="3056497" cy="21336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0C8D2A4-8A85-4897-9053-3A034CE44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t="85310" r="28897"/>
            <a:stretch/>
          </p:blipFill>
          <p:spPr>
            <a:xfrm>
              <a:off x="3057524" y="2115632"/>
              <a:ext cx="3056497" cy="1007472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5447735" y="1274143"/>
            <a:ext cx="1992595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4454524" y="1987550"/>
            <a:ext cx="409575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832316" y="2405337"/>
            <a:ext cx="3815884" cy="995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864099" y="1465348"/>
            <a:ext cx="583636" cy="60051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5447735" y="1791757"/>
            <a:ext cx="3200965" cy="10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 이미지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 이미지 유무에 대한 예외 처리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648201" y="2306129"/>
            <a:ext cx="799535" cy="59675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02E4C8-59F4-46FF-9F44-D25239DE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10" y="4265233"/>
            <a:ext cx="3985190" cy="14888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59686E-7782-4E4A-A52D-D11753CD130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745005" y="3946356"/>
            <a:ext cx="0" cy="31887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C07296-6F7C-4245-8CE7-921BC3DC13E7}"/>
              </a:ext>
            </a:extLst>
          </p:cNvPr>
          <p:cNvSpPr/>
          <p:nvPr/>
        </p:nvSpPr>
        <p:spPr>
          <a:xfrm>
            <a:off x="4748599" y="4264978"/>
            <a:ext cx="2347525" cy="369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D09D08-49E3-4E4B-B823-3C2870B03675}"/>
              </a:ext>
            </a:extLst>
          </p:cNvPr>
          <p:cNvSpPr txBox="1"/>
          <p:nvPr/>
        </p:nvSpPr>
        <p:spPr>
          <a:xfrm>
            <a:off x="6928785" y="4113132"/>
            <a:ext cx="2024713" cy="29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이미지 유무에 대한 예외처리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30CA57-66A5-48DC-AF95-273042F4B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10" y="3060758"/>
            <a:ext cx="3985190" cy="8855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0E7729-8C58-4498-B878-F5C854EDE3EE}"/>
              </a:ext>
            </a:extLst>
          </p:cNvPr>
          <p:cNvSpPr txBox="1"/>
          <p:nvPr/>
        </p:nvSpPr>
        <p:spPr>
          <a:xfrm>
            <a:off x="7081185" y="2912403"/>
            <a:ext cx="1760625" cy="29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Oracle DB Limit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문 구현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0295E3-43E8-4909-AD8A-0BE8D0FD435D}"/>
              </a:ext>
            </a:extLst>
          </p:cNvPr>
          <p:cNvGrpSpPr/>
          <p:nvPr/>
        </p:nvGrpSpPr>
        <p:grpSpPr>
          <a:xfrm>
            <a:off x="464842" y="1264888"/>
            <a:ext cx="4602458" cy="4745385"/>
            <a:chOff x="3057524" y="0"/>
            <a:chExt cx="3056497" cy="31231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5CCBF6-7EB8-4C82-9130-5426019CC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r="28897" b="68889"/>
            <a:stretch/>
          </p:blipFill>
          <p:spPr>
            <a:xfrm>
              <a:off x="3057524" y="0"/>
              <a:ext cx="3056497" cy="2133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7588E4-54E8-480B-9542-3796284EA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t="85310" r="28897"/>
            <a:stretch/>
          </p:blipFill>
          <p:spPr>
            <a:xfrm>
              <a:off x="3057524" y="2115632"/>
              <a:ext cx="3056497" cy="1007472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362785" y="4612735"/>
            <a:ext cx="797229" cy="198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5169117" y="2317609"/>
            <a:ext cx="2790956" cy="698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페이징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 페이지당 게시물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0"/>
          </p:cNvCxnSpPr>
          <p:nvPr/>
        </p:nvCxnSpPr>
        <p:spPr>
          <a:xfrm rot="10800000" flipV="1">
            <a:off x="2761401" y="2666807"/>
            <a:ext cx="2407717" cy="1945928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75F70AE-BCD6-411B-B5E5-0DD65BF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5012"/>
            <a:ext cx="3985190" cy="17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60077-0E81-4CAB-8E28-FD51032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491887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767919" y="1847850"/>
            <a:ext cx="2927781" cy="249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792701" y="4394614"/>
            <a:ext cx="861474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3695700" y="1751817"/>
            <a:ext cx="1048772" cy="1342398"/>
          </a:xfrm>
          <a:prstGeom prst="bentConnector3">
            <a:avLst>
              <a:gd name="adj1" fmla="val 439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2" y="1274763"/>
            <a:ext cx="39203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표시 부분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rot="10800000" flipV="1">
            <a:off x="1654175" y="3697810"/>
            <a:ext cx="3090298" cy="767097"/>
          </a:xfrm>
          <a:prstGeom prst="bentConnector3">
            <a:avLst>
              <a:gd name="adj1" fmla="val 2115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3220757"/>
            <a:ext cx="392039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Modify, Remove → </a:t>
            </a:r>
            <a:r>
              <a:rPr kumimoji="0" lang="ko-KR" altLang="en-US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</a:t>
            </a:r>
            <a:r>
              <a:rPr kumimoji="0" lang="en-US" altLang="ko-KR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-140" normalizeH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접속자</a:t>
            </a:r>
            <a:r>
              <a:rPr kumimoji="0" lang="ko-KR" altLang="en-US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동일할 때 활성화</a:t>
            </a:r>
            <a:endParaRPr kumimoji="0" lang="en-US" altLang="ko-KR" sz="1400" b="0" i="0" u="none" strike="noStrike" kern="1200" cap="none" spc="-140" normalizeH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게시물 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: /board/list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50870-C353-4830-84A6-865BF825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3" y="4219758"/>
            <a:ext cx="3920398" cy="2017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0E74D-5C2A-44AF-867A-66007F97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69" y="2269619"/>
            <a:ext cx="3920401" cy="8687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E73A3A-0433-469E-B121-6E79B6E724E2}"/>
              </a:ext>
            </a:extLst>
          </p:cNvPr>
          <p:cNvSpPr/>
          <p:nvPr/>
        </p:nvSpPr>
        <p:spPr>
          <a:xfrm>
            <a:off x="5278735" y="4558061"/>
            <a:ext cx="1482437" cy="271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F14D7-AA5A-4EAC-9126-CA2EEE87D53A}"/>
              </a:ext>
            </a:extLst>
          </p:cNvPr>
          <p:cNvSpPr txBox="1"/>
          <p:nvPr/>
        </p:nvSpPr>
        <p:spPr>
          <a:xfrm>
            <a:off x="6618373" y="4259290"/>
            <a:ext cx="2000109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Ins="36000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60077-0E81-4CAB-8E28-FD51032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491887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767919" y="1847850"/>
            <a:ext cx="2927781" cy="249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792701" y="4394614"/>
            <a:ext cx="861474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3695700" y="1751817"/>
            <a:ext cx="1048772" cy="1342398"/>
          </a:xfrm>
          <a:prstGeom prst="bentConnector3">
            <a:avLst>
              <a:gd name="adj1" fmla="val 439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2" y="1274763"/>
            <a:ext cx="39203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게시물 표시 부분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글번호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작성일자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7" idx="1"/>
            <a:endCxn id="14" idx="3"/>
          </p:cNvCxnSpPr>
          <p:nvPr/>
        </p:nvCxnSpPr>
        <p:spPr>
          <a:xfrm rot="10800000" flipV="1">
            <a:off x="1654175" y="3697810"/>
            <a:ext cx="3090298" cy="767097"/>
          </a:xfrm>
          <a:prstGeom prst="bentConnector3">
            <a:avLst>
              <a:gd name="adj1" fmla="val 2109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750870-C353-4830-84A6-865BF825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3" y="4219758"/>
            <a:ext cx="3920398" cy="2017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0E74D-5C2A-44AF-867A-66007F97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69" y="2269619"/>
            <a:ext cx="3920401" cy="8687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E73A3A-0433-469E-B121-6E79B6E724E2}"/>
              </a:ext>
            </a:extLst>
          </p:cNvPr>
          <p:cNvSpPr/>
          <p:nvPr/>
        </p:nvSpPr>
        <p:spPr>
          <a:xfrm>
            <a:off x="5278735" y="4558061"/>
            <a:ext cx="1482437" cy="271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0FA20D-462E-4EBC-90BE-15EF6E888354}"/>
              </a:ext>
            </a:extLst>
          </p:cNvPr>
          <p:cNvGrpSpPr/>
          <p:nvPr/>
        </p:nvGrpSpPr>
        <p:grpSpPr>
          <a:xfrm>
            <a:off x="806755" y="4394613"/>
            <a:ext cx="847418" cy="140587"/>
            <a:chOff x="1826248" y="4549641"/>
            <a:chExt cx="808583" cy="14058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435B27-F563-4E15-A653-BD74C33CDA53}"/>
                </a:ext>
              </a:extLst>
            </p:cNvPr>
            <p:cNvSpPr/>
            <p:nvPr/>
          </p:nvSpPr>
          <p:spPr>
            <a:xfrm>
              <a:off x="1826248" y="4549641"/>
              <a:ext cx="808583" cy="140587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932EF4-2D5E-4BD0-812A-2CE35DB3A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68" t="51818" r="56932" b="45843"/>
            <a:stretch/>
          </p:blipFill>
          <p:spPr>
            <a:xfrm>
              <a:off x="1826248" y="4549641"/>
              <a:ext cx="274321" cy="14058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587D17-8C6E-4719-8F0E-B4AED8E28940}"/>
              </a:ext>
            </a:extLst>
          </p:cNvPr>
          <p:cNvSpPr txBox="1"/>
          <p:nvPr/>
        </p:nvSpPr>
        <p:spPr>
          <a:xfrm>
            <a:off x="4744473" y="3220757"/>
            <a:ext cx="392039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Modify, Remove → </a:t>
            </a:r>
            <a:r>
              <a:rPr kumimoji="0" lang="ko-KR" altLang="en-US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작성자</a:t>
            </a:r>
            <a:r>
              <a:rPr kumimoji="0" lang="en-US" altLang="ko-KR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-140" normalizeH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접속자</a:t>
            </a:r>
            <a:r>
              <a:rPr kumimoji="0" lang="ko-KR" altLang="en-US" sz="1400" b="0" i="0" u="none" strike="noStrike" kern="1200" cap="none" spc="-140" normalizeH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동일할 때 활성화</a:t>
            </a:r>
            <a:endParaRPr kumimoji="0" lang="en-US" altLang="ko-KR" sz="1400" b="0" i="0" u="none" strike="noStrike" kern="1200" cap="none" spc="-140" normalizeH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/board/modify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게시물 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: /board/list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B471B-F88E-4B2D-BF39-8708BA7E1B5F}"/>
              </a:ext>
            </a:extLst>
          </p:cNvPr>
          <p:cNvSpPr txBox="1"/>
          <p:nvPr/>
        </p:nvSpPr>
        <p:spPr>
          <a:xfrm>
            <a:off x="6618373" y="4259290"/>
            <a:ext cx="2000109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Ins="36000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04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95584FE-5575-45F8-87C3-DC4BFC84F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92039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01559" y="4585836"/>
            <a:ext cx="3398965" cy="920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rot="10800000" flipV="1">
            <a:off x="4200525" y="1530668"/>
            <a:ext cx="543949" cy="351552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1269059"/>
            <a:ext cx="392039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Login user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 없을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hide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3BD5A6-D366-4ECC-B0C9-C41D3618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72" y="1853587"/>
            <a:ext cx="3920400" cy="1907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DF8698-03A0-4EA0-8F09-F8A08644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219" y="4328317"/>
            <a:ext cx="3920401" cy="1260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C5057-FFC3-4AED-8DF5-13A96E90943E}"/>
              </a:ext>
            </a:extLst>
          </p:cNvPr>
          <p:cNvSpPr/>
          <p:nvPr/>
        </p:nvSpPr>
        <p:spPr>
          <a:xfrm>
            <a:off x="801560" y="5552757"/>
            <a:ext cx="3398964" cy="60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170E1C1-083E-405E-ACC0-8BA4D6829072}"/>
              </a:ext>
            </a:extLst>
          </p:cNvPr>
          <p:cNvCxnSpPr>
            <a:cxnSpLocks/>
            <a:stCxn id="30" idx="1"/>
            <a:endCxn id="26" idx="3"/>
          </p:cNvCxnSpPr>
          <p:nvPr/>
        </p:nvCxnSpPr>
        <p:spPr>
          <a:xfrm rot="10800000" flipV="1">
            <a:off x="4200525" y="3408611"/>
            <a:ext cx="645761" cy="244624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E926716-7CAC-4ADB-A2D3-383B39142B08}"/>
              </a:ext>
            </a:extLst>
          </p:cNvPr>
          <p:cNvSpPr txBox="1"/>
          <p:nvPr/>
        </p:nvSpPr>
        <p:spPr>
          <a:xfrm>
            <a:off x="4572000" y="3967598"/>
            <a:ext cx="316598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List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받아와 실시간 업로드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4908CF-893A-4F74-BFC5-F915BFCEBE17}"/>
              </a:ext>
            </a:extLst>
          </p:cNvPr>
          <p:cNvSpPr/>
          <p:nvPr/>
        </p:nvSpPr>
        <p:spPr>
          <a:xfrm>
            <a:off x="4846285" y="3287385"/>
            <a:ext cx="3780189" cy="242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937AFF4-A198-467E-BB5E-833917554080}"/>
              </a:ext>
            </a:extLst>
          </p:cNvPr>
          <p:cNvCxnSpPr>
            <a:cxnSpLocks/>
            <a:stCxn id="11" idx="3"/>
            <a:endCxn id="30" idx="3"/>
          </p:cNvCxnSpPr>
          <p:nvPr/>
        </p:nvCxnSpPr>
        <p:spPr>
          <a:xfrm flipV="1">
            <a:off x="8569620" y="3408612"/>
            <a:ext cx="56854" cy="1550017"/>
          </a:xfrm>
          <a:prstGeom prst="bentConnector3">
            <a:avLst>
              <a:gd name="adj1" fmla="val 50208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EEF5EA-E4DA-4D28-AFA4-4B60588F15E8}"/>
              </a:ext>
            </a:extLst>
          </p:cNvPr>
          <p:cNvSpPr/>
          <p:nvPr/>
        </p:nvSpPr>
        <p:spPr>
          <a:xfrm>
            <a:off x="5111289" y="2292992"/>
            <a:ext cx="3515185" cy="48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DF6BE07-8E82-4E40-B864-5A4888283DED}"/>
              </a:ext>
            </a:extLst>
          </p:cNvPr>
          <p:cNvCxnSpPr>
            <a:cxnSpLocks/>
            <a:stCxn id="31" idx="3"/>
            <a:endCxn id="11" idx="2"/>
          </p:cNvCxnSpPr>
          <p:nvPr/>
        </p:nvCxnSpPr>
        <p:spPr>
          <a:xfrm flipH="1">
            <a:off x="6609420" y="2535646"/>
            <a:ext cx="2017054" cy="3053295"/>
          </a:xfrm>
          <a:prstGeom prst="bentConnector4">
            <a:avLst>
              <a:gd name="adj1" fmla="val -18889"/>
              <a:gd name="adj2" fmla="val 10748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80441E-DA2C-4E1F-AA73-7974D3BE4125}"/>
              </a:ext>
            </a:extLst>
          </p:cNvPr>
          <p:cNvSpPr txBox="1"/>
          <p:nvPr/>
        </p:nvSpPr>
        <p:spPr>
          <a:xfrm>
            <a:off x="7809006" y="5677706"/>
            <a:ext cx="87582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97306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FF0A24-0CF4-44BA-892B-5910AD32C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92039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1276679"/>
            <a:ext cx="392039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댓글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8A9A3A8-CD8B-4CDD-9F0F-DBACE701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486" y="1671471"/>
            <a:ext cx="3911385" cy="43761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C3C4C8-D06C-4D2D-9215-F4D80F2C7587}"/>
              </a:ext>
            </a:extLst>
          </p:cNvPr>
          <p:cNvSpPr/>
          <p:nvPr/>
        </p:nvSpPr>
        <p:spPr>
          <a:xfrm>
            <a:off x="843930" y="4635499"/>
            <a:ext cx="3366120" cy="860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272FCA-52A5-4C4E-A9FC-CF39B9B421F9}"/>
              </a:ext>
            </a:extLst>
          </p:cNvPr>
          <p:cNvSpPr/>
          <p:nvPr/>
        </p:nvSpPr>
        <p:spPr>
          <a:xfrm>
            <a:off x="5029200" y="1914525"/>
            <a:ext cx="214312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AF73C6A-219B-4E35-9D63-18648FD8A5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4210050" y="2143125"/>
            <a:ext cx="819150" cy="2922587"/>
          </a:xfrm>
          <a:prstGeom prst="bentConnector3">
            <a:avLst>
              <a:gd name="adj1" fmla="val 4186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494820-72FE-4933-A016-BD19ECD36701}"/>
              </a:ext>
            </a:extLst>
          </p:cNvPr>
          <p:cNvSpPr/>
          <p:nvPr/>
        </p:nvSpPr>
        <p:spPr>
          <a:xfrm>
            <a:off x="5029200" y="5448300"/>
            <a:ext cx="1511300" cy="349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017B1-F789-4142-BE8E-EC450879E676}"/>
              </a:ext>
            </a:extLst>
          </p:cNvPr>
          <p:cNvSpPr txBox="1"/>
          <p:nvPr/>
        </p:nvSpPr>
        <p:spPr>
          <a:xfrm>
            <a:off x="6546850" y="5458210"/>
            <a:ext cx="88265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예외처리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7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C4DEF1E-6891-402F-9565-B6BFF9062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9" r="32333" b="17543"/>
          <a:stretch/>
        </p:blipFill>
        <p:spPr>
          <a:xfrm>
            <a:off x="418622" y="1274763"/>
            <a:ext cx="3848578" cy="49558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23" y="1276679"/>
            <a:ext cx="3309937" cy="1681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6" t="2691" r="38733" b="75695"/>
          <a:stretch/>
        </p:blipFill>
        <p:spPr>
          <a:xfrm>
            <a:off x="1227041" y="1816810"/>
            <a:ext cx="2140745" cy="9167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80135" y="5974556"/>
            <a:ext cx="252301" cy="13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stCxn id="9" idx="0"/>
            <a:endCxn id="18" idx="2"/>
          </p:cNvCxnSpPr>
          <p:nvPr/>
        </p:nvCxnSpPr>
        <p:spPr>
          <a:xfrm rot="5400000" flipH="1" flipV="1">
            <a:off x="131369" y="3808511"/>
            <a:ext cx="3240963" cy="109112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3367786" y="2117260"/>
            <a:ext cx="1769837" cy="15794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227041" y="1821180"/>
            <a:ext cx="2140745" cy="912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87D4B7B-D55B-4D4B-82BA-33224655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23" y="3136217"/>
            <a:ext cx="3302625" cy="319090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81FC2E6-1290-4D3B-93EE-6962077E9F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941"/>
          <a:stretch/>
        </p:blipFill>
        <p:spPr>
          <a:xfrm>
            <a:off x="1385776" y="4842343"/>
            <a:ext cx="2393744" cy="415457"/>
          </a:xfrm>
          <a:prstGeom prst="rect">
            <a:avLst/>
          </a:prstGeom>
        </p:spPr>
      </p:pic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09D5EA0-D6DC-4ABA-A980-59B6F229ACFD}"/>
              </a:ext>
            </a:extLst>
          </p:cNvPr>
          <p:cNvCxnSpPr>
            <a:cxnSpLocks/>
            <a:stCxn id="50" idx="2"/>
            <a:endCxn id="9" idx="3"/>
          </p:cNvCxnSpPr>
          <p:nvPr/>
        </p:nvCxnSpPr>
        <p:spPr>
          <a:xfrm rot="5400000">
            <a:off x="1564440" y="5025796"/>
            <a:ext cx="786204" cy="1250212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70A210F-9DA7-45B4-B9E5-CE1897C1A26D}"/>
              </a:ext>
            </a:extLst>
          </p:cNvPr>
          <p:cNvSpPr/>
          <p:nvPr/>
        </p:nvSpPr>
        <p:spPr>
          <a:xfrm>
            <a:off x="5349874" y="3581400"/>
            <a:ext cx="2308225" cy="422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90B49B-033D-4EC7-A12F-B4A7A06922C3}"/>
              </a:ext>
            </a:extLst>
          </p:cNvPr>
          <p:cNvSpPr txBox="1"/>
          <p:nvPr/>
        </p:nvSpPr>
        <p:spPr>
          <a:xfrm>
            <a:off x="6384747" y="3325974"/>
            <a:ext cx="2024713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현재 접속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와 작성자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F0F2A-3538-4E14-A596-F3BB15C13020}"/>
              </a:ext>
            </a:extLst>
          </p:cNvPr>
          <p:cNvSpPr/>
          <p:nvPr/>
        </p:nvSpPr>
        <p:spPr>
          <a:xfrm>
            <a:off x="5354459" y="5765774"/>
            <a:ext cx="2308225" cy="31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823CC-96C3-413F-B6AD-DE0B94803B3E}"/>
              </a:ext>
            </a:extLst>
          </p:cNvPr>
          <p:cNvSpPr txBox="1"/>
          <p:nvPr/>
        </p:nvSpPr>
        <p:spPr>
          <a:xfrm>
            <a:off x="7126583" y="5497763"/>
            <a:ext cx="123525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권한 예외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(/board/modify)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1" r="22699"/>
          <a:stretch/>
        </p:blipFill>
        <p:spPr>
          <a:xfrm>
            <a:off x="471509" y="127054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5" y="1793193"/>
            <a:ext cx="950505" cy="55306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69" y="1423861"/>
            <a:ext cx="3780921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텍스트 호출</a:t>
            </a:r>
            <a:endParaRPr kumimoji="0" lang="en-US" altLang="ko-KR" sz="1400" b="0" i="0" u="none" strike="noStrike" kern="1200" cap="none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에서 사용한 방법과 동일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향후 업로드 된 파일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기능 구현 예정</a:t>
            </a:r>
            <a:endParaRPr kumimoji="0" lang="en-US" altLang="ko-KR" sz="1400" b="0" i="0" u="none" strike="noStrike" kern="1200" cap="none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9667D-7074-438F-AAC1-D135300CD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6" b="57082"/>
          <a:stretch/>
        </p:blipFill>
        <p:spPr>
          <a:xfrm>
            <a:off x="3850363" y="3904489"/>
            <a:ext cx="5025875" cy="88658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2FDE164-26EB-4CA5-BB66-3CF5E932BFE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5701684" y="2824143"/>
            <a:ext cx="1741964" cy="41872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B3033FB-D3EE-4EE0-9EE3-F7E197592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2" b="59759"/>
          <a:stretch/>
        </p:blipFill>
        <p:spPr>
          <a:xfrm>
            <a:off x="3832860" y="5058480"/>
            <a:ext cx="5043378" cy="106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BC336-1B03-4379-BB84-4FD91B133699}"/>
              </a:ext>
            </a:extLst>
          </p:cNvPr>
          <p:cNvSpPr txBox="1"/>
          <p:nvPr/>
        </p:nvSpPr>
        <p:spPr>
          <a:xfrm>
            <a:off x="8294326" y="3676082"/>
            <a:ext cx="581912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Modify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DFE33-9BA0-4B08-93C7-ADB1B5BA7831}"/>
              </a:ext>
            </a:extLst>
          </p:cNvPr>
          <p:cNvSpPr txBox="1"/>
          <p:nvPr/>
        </p:nvSpPr>
        <p:spPr>
          <a:xfrm>
            <a:off x="8092440" y="4843036"/>
            <a:ext cx="77511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※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EDA43-4B6D-4254-98A9-95504BEBDBF7}"/>
              </a:ext>
            </a:extLst>
          </p:cNvPr>
          <p:cNvCxnSpPr>
            <a:cxnSpLocks/>
          </p:cNvCxnSpPr>
          <p:nvPr/>
        </p:nvCxnSpPr>
        <p:spPr>
          <a:xfrm flipH="1">
            <a:off x="6398260" y="4170362"/>
            <a:ext cx="2362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793EE6-EC6E-4069-9C95-E506D112E32A}"/>
              </a:ext>
            </a:extLst>
          </p:cNvPr>
          <p:cNvCxnSpPr>
            <a:cxnSpLocks/>
          </p:cNvCxnSpPr>
          <p:nvPr/>
        </p:nvCxnSpPr>
        <p:spPr>
          <a:xfrm flipH="1">
            <a:off x="6658610" y="4710112"/>
            <a:ext cx="2164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577040" cy="4556935"/>
            <a:chOff x="102325" y="-1582569"/>
            <a:chExt cx="476938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2002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메인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(/main/home)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1" r="20866" b="21375"/>
          <a:stretch/>
        </p:blipFill>
        <p:spPr>
          <a:xfrm>
            <a:off x="474663" y="1274763"/>
            <a:ext cx="3920400" cy="4662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17997-30A9-4804-BC8B-CBDEE286BF81}"/>
              </a:ext>
            </a:extLst>
          </p:cNvPr>
          <p:cNvSpPr txBox="1"/>
          <p:nvPr/>
        </p:nvSpPr>
        <p:spPr>
          <a:xfrm>
            <a:off x="4876800" y="1330920"/>
            <a:ext cx="369252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로그인 후 사용자가 보는 가장 첫 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C999C-11F6-47F0-A84E-B9B791DA6C82}"/>
              </a:ext>
            </a:extLst>
          </p:cNvPr>
          <p:cNvSpPr/>
          <p:nvPr/>
        </p:nvSpPr>
        <p:spPr>
          <a:xfrm>
            <a:off x="615950" y="1885950"/>
            <a:ext cx="844550" cy="1276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1DE75-B645-4423-95CE-984293B4157B}"/>
              </a:ext>
            </a:extLst>
          </p:cNvPr>
          <p:cNvSpPr txBox="1"/>
          <p:nvPr/>
        </p:nvSpPr>
        <p:spPr>
          <a:xfrm>
            <a:off x="4876800" y="4289771"/>
            <a:ext cx="350202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contents/view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해당 작품 상세정보 표시 페이지로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8F48F0-4BFA-4FA7-B157-D3B9B2384AD3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rot="10800000">
            <a:off x="1460500" y="2524125"/>
            <a:ext cx="3416300" cy="202725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0460D-CB62-4734-9918-0F306BE06B21}"/>
              </a:ext>
            </a:extLst>
          </p:cNvPr>
          <p:cNvSpPr/>
          <p:nvPr/>
        </p:nvSpPr>
        <p:spPr>
          <a:xfrm>
            <a:off x="1603481" y="1281933"/>
            <a:ext cx="1457220" cy="172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FA2132A-9A03-471C-B3CC-0049FA0A4B41}"/>
              </a:ext>
            </a:extLst>
          </p:cNvPr>
          <p:cNvCxnSpPr>
            <a:cxnSpLocks/>
            <a:stCxn id="35" idx="1"/>
            <a:endCxn id="20" idx="1"/>
          </p:cNvCxnSpPr>
          <p:nvPr/>
        </p:nvCxnSpPr>
        <p:spPr>
          <a:xfrm rot="10800000" flipH="1">
            <a:off x="615949" y="1368043"/>
            <a:ext cx="987531" cy="402537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3A71F9B-1A97-4AB8-8AD2-8F55A2109272}"/>
              </a:ext>
            </a:extLst>
          </p:cNvPr>
          <p:cNvCxnSpPr>
            <a:cxnSpLocks/>
            <a:stCxn id="36" idx="1"/>
            <a:endCxn id="20" idx="1"/>
          </p:cNvCxnSpPr>
          <p:nvPr/>
        </p:nvCxnSpPr>
        <p:spPr>
          <a:xfrm rot="10800000" flipH="1">
            <a:off x="615949" y="1368043"/>
            <a:ext cx="987531" cy="1945491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B16EC5B-0911-4BC5-9E25-AE54F244672D}"/>
              </a:ext>
            </a:extLst>
          </p:cNvPr>
          <p:cNvCxnSpPr>
            <a:cxnSpLocks/>
            <a:stCxn id="37" idx="1"/>
            <a:endCxn id="20" idx="1"/>
          </p:cNvCxnSpPr>
          <p:nvPr/>
        </p:nvCxnSpPr>
        <p:spPr>
          <a:xfrm rot="10800000" flipH="1">
            <a:off x="615949" y="1368042"/>
            <a:ext cx="987531" cy="3489362"/>
          </a:xfrm>
          <a:prstGeom prst="bentConnector3">
            <a:avLst>
              <a:gd name="adj1" fmla="val -2314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6648F76-3D84-403C-B561-A61C4984452F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rot="10800000">
            <a:off x="3060702" y="1368042"/>
            <a:ext cx="1816099" cy="172068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F18D468-7FAC-43EC-9991-D44FF763FD43}"/>
              </a:ext>
            </a:extLst>
          </p:cNvPr>
          <p:cNvSpPr txBox="1"/>
          <p:nvPr/>
        </p:nvSpPr>
        <p:spPr>
          <a:xfrm>
            <a:off x="4876800" y="2934835"/>
            <a:ext cx="350202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메뉴 별 대표 작품 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36D810-6EAF-459D-BB34-C64B593AF2E9}"/>
              </a:ext>
            </a:extLst>
          </p:cNvPr>
          <p:cNvSpPr/>
          <p:nvPr/>
        </p:nvSpPr>
        <p:spPr>
          <a:xfrm>
            <a:off x="615950" y="1699658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16A6CD-85C3-4815-8B9C-EDDCB99A7E46}"/>
              </a:ext>
            </a:extLst>
          </p:cNvPr>
          <p:cNvSpPr/>
          <p:nvPr/>
        </p:nvSpPr>
        <p:spPr>
          <a:xfrm>
            <a:off x="615950" y="3242612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A0E0F9-53AC-4AB6-B726-E916770A17F9}"/>
              </a:ext>
            </a:extLst>
          </p:cNvPr>
          <p:cNvSpPr/>
          <p:nvPr/>
        </p:nvSpPr>
        <p:spPr>
          <a:xfrm>
            <a:off x="615950" y="4786483"/>
            <a:ext cx="844550" cy="14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6EB029-DD99-4419-BBFF-E5609E87C6AD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30" name="그림 2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08D8964C-2B1D-4A0E-BDA2-0A10F26C9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32" name="그림 31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B9E390B6-3DFA-4642-80C2-18E1B2CDD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main/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4960914" y="1660842"/>
            <a:ext cx="343268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상세 정보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선택한 영상물의 감독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줄거리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 등 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13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 항목 표시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 flipV="1">
            <a:off x="4286250" y="2030174"/>
            <a:ext cx="674664" cy="34155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088A23-C584-496C-8E7A-80CA00978A1B}"/>
              </a:ext>
            </a:extLst>
          </p:cNvPr>
          <p:cNvSpPr/>
          <p:nvPr/>
        </p:nvSpPr>
        <p:spPr>
          <a:xfrm>
            <a:off x="1744662" y="2890838"/>
            <a:ext cx="908051" cy="12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28F8F-0207-4950-9E56-611162BD2B48}"/>
              </a:ext>
            </a:extLst>
          </p:cNvPr>
          <p:cNvSpPr/>
          <p:nvPr/>
        </p:nvSpPr>
        <p:spPr>
          <a:xfrm>
            <a:off x="1693829" y="1952635"/>
            <a:ext cx="2592421" cy="838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844110" y="3597026"/>
            <a:ext cx="3451830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보고싶은 작품 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취소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WATCH NOW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제공하고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                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사이트로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srgbClr val="008000"/>
                </a:solidFill>
                <a:latin typeface="Arial"/>
                <a:ea typeface="나눔스퀘어라운드 Regular"/>
              </a:rPr>
              <a:t>	          </a:t>
            </a:r>
            <a:r>
              <a:rPr lang="en-US" altLang="ko-KR" sz="1050" b="1" dirty="0">
                <a:solidFill>
                  <a:srgbClr val="008000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050" b="1" dirty="0">
                <a:solidFill>
                  <a:srgbClr val="008000"/>
                </a:solidFill>
                <a:latin typeface="Arial"/>
                <a:ea typeface="나눔스퀘어라운드 Regular"/>
              </a:rPr>
              <a:t>* 구현 예정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1909DAB-D7E1-413C-81B1-B90A63A2A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35" y="2741063"/>
            <a:ext cx="3847047" cy="3324843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DC0E2EC-45D0-4EC9-B2EE-F7C327B432E9}"/>
              </a:ext>
            </a:extLst>
          </p:cNvPr>
          <p:cNvCxnSpPr>
            <a:cxnSpLocks/>
            <a:stCxn id="19" idx="1"/>
            <a:endCxn id="14" idx="2"/>
          </p:cNvCxnSpPr>
          <p:nvPr/>
        </p:nvCxnSpPr>
        <p:spPr>
          <a:xfrm rot="10800000" flipH="1">
            <a:off x="844110" y="3015234"/>
            <a:ext cx="1354578" cy="1058847"/>
          </a:xfrm>
          <a:prstGeom prst="bentConnector4">
            <a:avLst>
              <a:gd name="adj1" fmla="val -16876"/>
              <a:gd name="adj2" fmla="val 7252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E02F00F-DCD6-40C3-9ACA-F8852BAC2330}"/>
              </a:ext>
            </a:extLst>
          </p:cNvPr>
          <p:cNvCxnSpPr/>
          <p:nvPr/>
        </p:nvCxnSpPr>
        <p:spPr>
          <a:xfrm>
            <a:off x="5194300" y="3008495"/>
            <a:ext cx="228758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FC869FE-175F-48C8-A939-FB67CF21426A}"/>
              </a:ext>
            </a:extLst>
          </p:cNvPr>
          <p:cNvCxnSpPr>
            <a:cxnSpLocks/>
          </p:cNvCxnSpPr>
          <p:nvPr/>
        </p:nvCxnSpPr>
        <p:spPr>
          <a:xfrm>
            <a:off x="5194300" y="3222237"/>
            <a:ext cx="164465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65E1ED4-E65E-4C79-9D38-90C6C06CC7E8}"/>
              </a:ext>
            </a:extLst>
          </p:cNvPr>
          <p:cNvSpPr txBox="1"/>
          <p:nvPr/>
        </p:nvSpPr>
        <p:spPr>
          <a:xfrm>
            <a:off x="7488238" y="3122039"/>
            <a:ext cx="135047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여부 확인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E2F108-C49F-4CFB-ACC3-A4E60A3A2546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19" name="그림 18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C464933A-8AE5-43C4-BE7F-A0C3ED45D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20" name="그림 1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50F03179-CCEE-45DD-82E2-A7D05C1AA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main/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8EA082-99F3-4941-AF7D-5AEB42DE06E3}"/>
              </a:ext>
            </a:extLst>
          </p:cNvPr>
          <p:cNvSpPr/>
          <p:nvPr/>
        </p:nvSpPr>
        <p:spPr>
          <a:xfrm>
            <a:off x="3743838" y="1968532"/>
            <a:ext cx="561462" cy="197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55AF928-2362-4584-AE5A-82BBBA99883B}"/>
              </a:ext>
            </a:extLst>
          </p:cNvPr>
          <p:cNvCxnSpPr>
            <a:cxnSpLocks/>
            <a:stCxn id="43" idx="1"/>
            <a:endCxn id="41" idx="3"/>
          </p:cNvCxnSpPr>
          <p:nvPr/>
        </p:nvCxnSpPr>
        <p:spPr>
          <a:xfrm rot="10800000" flipV="1">
            <a:off x="4305301" y="1814731"/>
            <a:ext cx="416275" cy="25257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631731-68EE-4063-9274-0078999BC6F2}"/>
              </a:ext>
            </a:extLst>
          </p:cNvPr>
          <p:cNvSpPr txBox="1"/>
          <p:nvPr/>
        </p:nvSpPr>
        <p:spPr>
          <a:xfrm>
            <a:off x="4721575" y="1660842"/>
            <a:ext cx="261006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rgbClr val="5D5B5B"/>
                </a:solidFill>
                <a:latin typeface="Arial"/>
                <a:ea typeface="나눔스퀘어라운드 Regular"/>
              </a:defRPr>
            </a:lvl1pPr>
          </a:lstStyle>
          <a:p>
            <a:r>
              <a:rPr lang="ko-KR" altLang="en-US"/>
              <a:t>평점 부여</a:t>
            </a:r>
            <a:r>
              <a:rPr lang="en-US" altLang="ko-KR" dirty="0"/>
              <a:t>, </a:t>
            </a:r>
            <a:r>
              <a:rPr lang="ko-KR" altLang="en-US" dirty="0"/>
              <a:t>시연 기능 </a:t>
            </a:r>
            <a:r>
              <a:rPr lang="ko-KR" altLang="en-US"/>
              <a:t>구현 중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7A261F-F36D-4CA9-A4E9-8E1C0D922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575" y="4429846"/>
            <a:ext cx="3829197" cy="811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17B15C-3A0A-43F0-8BB2-FB9EA431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67" y="2021177"/>
            <a:ext cx="3834205" cy="14834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75C81E3-4F93-43DF-962E-34ABB5DF4B71}"/>
              </a:ext>
            </a:extLst>
          </p:cNvPr>
          <p:cNvSpPr txBox="1"/>
          <p:nvPr/>
        </p:nvSpPr>
        <p:spPr>
          <a:xfrm>
            <a:off x="4714144" y="3846521"/>
            <a:ext cx="284108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작품 평점 구현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query</a:t>
            </a: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0.1~0.4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별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x, 0.5~0.9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반별 부여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2948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5B3D33-84EC-41FB-8E83-B13F68493BC0}"/>
              </a:ext>
            </a:extLst>
          </p:cNvPr>
          <p:cNvGrpSpPr/>
          <p:nvPr/>
        </p:nvGrpSpPr>
        <p:grpSpPr>
          <a:xfrm>
            <a:off x="546878" y="1660842"/>
            <a:ext cx="3914634" cy="4439916"/>
            <a:chOff x="-2149416" y="0"/>
            <a:chExt cx="2994702" cy="3664259"/>
          </a:xfrm>
        </p:grpSpPr>
        <p:pic>
          <p:nvPicPr>
            <p:cNvPr id="30" name="그림 29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FD2379AA-D4D7-497A-AD33-8E813718C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r="27521" b="68533"/>
            <a:stretch/>
          </p:blipFill>
          <p:spPr>
            <a:xfrm>
              <a:off x="-2149416" y="0"/>
              <a:ext cx="2994702" cy="2157984"/>
            </a:xfrm>
            <a:prstGeom prst="rect">
              <a:avLst/>
            </a:prstGeom>
          </p:spPr>
        </p:pic>
        <p:pic>
          <p:nvPicPr>
            <p:cNvPr id="31" name="그림 30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E57FDCF8-2CAF-46B8-AE31-EF3317D33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9" t="77333" r="27521"/>
            <a:stretch/>
          </p:blipFill>
          <p:spPr>
            <a:xfrm>
              <a:off x="-2148796" y="2109779"/>
              <a:ext cx="2994082" cy="155448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639832" cy="4556935"/>
            <a:chOff x="102325" y="-1582569"/>
            <a:chExt cx="618644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61735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상세 정보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main/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853661" y="1880298"/>
            <a:ext cx="18758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리뷰 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A7981-A343-496D-94DB-38BA282D953B}"/>
              </a:ext>
            </a:extLst>
          </p:cNvPr>
          <p:cNvSpPr/>
          <p:nvPr/>
        </p:nvSpPr>
        <p:spPr>
          <a:xfrm>
            <a:off x="825986" y="3286853"/>
            <a:ext cx="3466614" cy="11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B173F-4C1D-4B8E-8D50-AA85903D1766}"/>
              </a:ext>
            </a:extLst>
          </p:cNvPr>
          <p:cNvSpPr/>
          <p:nvPr/>
        </p:nvSpPr>
        <p:spPr>
          <a:xfrm>
            <a:off x="825986" y="4550372"/>
            <a:ext cx="3466614" cy="73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853661" y="2486429"/>
            <a:ext cx="331193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리뷰 입력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추후 평점 부여 기능 추가 예정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글자 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200byte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825987" y="2141907"/>
            <a:ext cx="27675" cy="1735485"/>
          </a:xfrm>
          <a:prstGeom prst="bentConnector3">
            <a:avLst>
              <a:gd name="adj1" fmla="val 9260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95AD90-2B02-4859-AF05-30D8EBEE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292" y="4015912"/>
            <a:ext cx="2880830" cy="1581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7D51D-859B-43B1-9823-FC72B25C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85" y="1268150"/>
            <a:ext cx="2919037" cy="14977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0C37C9-C601-4678-929C-9499B1BD9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570" y="2995294"/>
            <a:ext cx="3958275" cy="802353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EDB90C4-07AA-47B7-9E49-837A708C6C6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292600" y="3396471"/>
            <a:ext cx="598970" cy="1519424"/>
          </a:xfrm>
          <a:prstGeom prst="bentConnector3">
            <a:avLst>
              <a:gd name="adj1" fmla="val 6254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6604FA-9421-4BDF-88E0-D14E018DE5AA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flipH="1">
            <a:off x="6870707" y="3797647"/>
            <a:ext cx="1" cy="21826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178D8B6-8DCF-47CD-90F1-39A6D58AA5B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292600" y="2017013"/>
            <a:ext cx="1099485" cy="1860380"/>
          </a:xfrm>
          <a:prstGeom prst="bentConnector3">
            <a:avLst>
              <a:gd name="adj1" fmla="val 2721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3C069E-3A69-4647-819D-E690DCBFAC8F}"/>
              </a:ext>
            </a:extLst>
          </p:cNvPr>
          <p:cNvCxnSpPr>
            <a:cxnSpLocks/>
            <a:stCxn id="19" idx="1"/>
            <a:endCxn id="17" idx="1"/>
          </p:cNvCxnSpPr>
          <p:nvPr/>
        </p:nvCxnSpPr>
        <p:spPr>
          <a:xfrm rot="10800000" flipV="1">
            <a:off x="825987" y="2748039"/>
            <a:ext cx="27675" cy="2167856"/>
          </a:xfrm>
          <a:prstGeom prst="bentConnector3">
            <a:avLst>
              <a:gd name="adj1" fmla="val 9260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383625" cy="4556935"/>
            <a:chOff x="102325" y="-1582569"/>
            <a:chExt cx="717816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6090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취향저격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(/main/recommend)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0475C-902E-402E-BC07-468341B10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5" r="16053" b="77761"/>
          <a:stretch/>
        </p:blipFill>
        <p:spPr>
          <a:xfrm>
            <a:off x="523221" y="1278160"/>
            <a:ext cx="5092811" cy="49305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2CF4D3-836E-4BFE-A03B-E72E05B19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36" y="2154191"/>
            <a:ext cx="5290304" cy="3992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60D4A-5BDF-4055-8BAB-C1D7AD135FA0}"/>
              </a:ext>
            </a:extLst>
          </p:cNvPr>
          <p:cNvSpPr txBox="1"/>
          <p:nvPr/>
        </p:nvSpPr>
        <p:spPr>
          <a:xfrm>
            <a:off x="3977639" y="1345770"/>
            <a:ext cx="4831543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r>
              <a:rPr lang="ko-KR" altLang="en-US" dirty="0" err="1"/>
              <a:t>가입할때</a:t>
            </a:r>
            <a:r>
              <a:rPr lang="ko-KR" altLang="en-US" dirty="0"/>
              <a:t> 취향조사 기준 컨텐츠 정렬 </a:t>
            </a:r>
            <a:r>
              <a:rPr lang="en-US" altLang="ko-KR" dirty="0"/>
              <a:t>query</a:t>
            </a:r>
          </a:p>
          <a:p>
            <a:r>
              <a:rPr lang="ko-KR" altLang="en-US" dirty="0"/>
              <a:t>향후 검색기록</a:t>
            </a:r>
            <a:r>
              <a:rPr lang="en-US" altLang="ko-KR" dirty="0"/>
              <a:t>, ‘</a:t>
            </a:r>
            <a:r>
              <a:rPr lang="ko-KR" altLang="en-US" dirty="0"/>
              <a:t>찜</a:t>
            </a:r>
            <a:r>
              <a:rPr lang="en-US" altLang="ko-KR" dirty="0"/>
              <a:t>’ </a:t>
            </a:r>
            <a:r>
              <a:rPr lang="ko-KR" altLang="en-US" dirty="0"/>
              <a:t>목록 분석 등을 통해 취향에 맞춘 영상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추천 기능 구현 예정</a:t>
            </a:r>
            <a:endParaRPr lang="en-US" altLang="ko-KR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8EAAC-76E1-4EE9-A89D-422201C9C7F7}"/>
              </a:ext>
            </a:extLst>
          </p:cNvPr>
          <p:cNvCxnSpPr>
            <a:cxnSpLocks/>
          </p:cNvCxnSpPr>
          <p:nvPr/>
        </p:nvCxnSpPr>
        <p:spPr>
          <a:xfrm>
            <a:off x="4542135" y="3533523"/>
            <a:ext cx="1730855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5D939EB-C797-4A4A-8539-EB4C38E52F79}"/>
              </a:ext>
            </a:extLst>
          </p:cNvPr>
          <p:cNvCxnSpPr>
            <a:cxnSpLocks/>
          </p:cNvCxnSpPr>
          <p:nvPr/>
        </p:nvCxnSpPr>
        <p:spPr>
          <a:xfrm>
            <a:off x="4542135" y="4772340"/>
            <a:ext cx="1730855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9ECBCD-9053-4C66-983C-032D310A7BAD}"/>
              </a:ext>
            </a:extLst>
          </p:cNvPr>
          <p:cNvCxnSpPr>
            <a:cxnSpLocks/>
          </p:cNvCxnSpPr>
          <p:nvPr/>
        </p:nvCxnSpPr>
        <p:spPr>
          <a:xfrm>
            <a:off x="4542135" y="6020210"/>
            <a:ext cx="186665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153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258317" cy="4556935"/>
            <a:chOff x="102325" y="-1582569"/>
            <a:chExt cx="567775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10866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최신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(/main/latest)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561C9-6711-4AE2-B5C2-B3DA5377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r="15721" b="85258"/>
          <a:stretch/>
        </p:blipFill>
        <p:spPr>
          <a:xfrm>
            <a:off x="521781" y="1276588"/>
            <a:ext cx="5097101" cy="5101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60D4A-5BDF-4055-8BAB-C1D7AD135FA0}"/>
              </a:ext>
            </a:extLst>
          </p:cNvPr>
          <p:cNvSpPr txBox="1"/>
          <p:nvPr/>
        </p:nvSpPr>
        <p:spPr>
          <a:xfrm>
            <a:off x="5106153" y="1821250"/>
            <a:ext cx="34855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algn="just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defRPr>
            </a:lvl1pPr>
          </a:lstStyle>
          <a:p>
            <a:r>
              <a:rPr lang="ko-KR" altLang="en-US" dirty="0"/>
              <a:t>최신 개봉일자 기준 컨텐츠 </a:t>
            </a:r>
            <a:r>
              <a:rPr lang="ko-KR" altLang="en-US"/>
              <a:t>정렬 </a:t>
            </a:r>
            <a:r>
              <a:rPr lang="en-US" altLang="ko-KR" dirty="0"/>
              <a:t>query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7A11B-0CEC-4CDF-B020-2C70BADC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665" y="2261216"/>
            <a:ext cx="4381074" cy="113828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F4BFD8-5F3A-449C-AC38-277F730D7942}"/>
              </a:ext>
            </a:extLst>
          </p:cNvPr>
          <p:cNvCxnSpPr>
            <a:cxnSpLocks/>
          </p:cNvCxnSpPr>
          <p:nvPr/>
        </p:nvCxnSpPr>
        <p:spPr>
          <a:xfrm>
            <a:off x="5418046" y="3262341"/>
            <a:ext cx="860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D9E5EA-D70F-4B22-99B3-DDC36056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7" r="16435" b="18421"/>
          <a:stretch/>
        </p:blipFill>
        <p:spPr>
          <a:xfrm>
            <a:off x="520215" y="1278559"/>
            <a:ext cx="5195324" cy="45790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986080" cy="4556935"/>
            <a:chOff x="102325" y="-1582569"/>
            <a:chExt cx="66481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0790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내가 </a:t>
              </a:r>
              <a:r>
                <a:rPr lang="ko-KR" altLang="en-US" b="1" dirty="0" err="1">
                  <a:solidFill>
                    <a:srgbClr val="5D5B5B"/>
                  </a:solidFill>
                  <a:latin typeface="Arial"/>
                  <a:ea typeface="나눔스퀘어라운드 Regular"/>
                </a:rPr>
                <a:t>찜한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 컨텐츠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wishlist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4309C-E1EE-4E05-9518-B707582C116A}"/>
              </a:ext>
            </a:extLst>
          </p:cNvPr>
          <p:cNvSpPr/>
          <p:nvPr/>
        </p:nvSpPr>
        <p:spPr>
          <a:xfrm>
            <a:off x="687854" y="1822235"/>
            <a:ext cx="4752826" cy="207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99386-26EE-4A58-BCCC-31D77C4ABAC7}"/>
              </a:ext>
            </a:extLst>
          </p:cNvPr>
          <p:cNvSpPr txBox="1"/>
          <p:nvPr/>
        </p:nvSpPr>
        <p:spPr>
          <a:xfrm>
            <a:off x="687854" y="4121294"/>
            <a:ext cx="4056224" cy="59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‘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모아보기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컨텐츠 상세보기 페이지에서 삭제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B10DD7-16D1-41FE-8EF4-9A3C69F6C9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687854" y="2861946"/>
            <a:ext cx="12700" cy="1558276"/>
          </a:xfrm>
          <a:prstGeom prst="bentConnector3">
            <a:avLst>
              <a:gd name="adj1" fmla="val 180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0EFFD7A-A6A8-413C-B5CE-830FE755B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89" y="1278559"/>
            <a:ext cx="2038386" cy="20237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FF9987-64DC-4EBB-BA5F-0BD961B19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90" y="3349996"/>
            <a:ext cx="2973785" cy="2873958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49D201-99E8-49E1-BE45-C2F09B89348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440680" y="2290446"/>
            <a:ext cx="616209" cy="571500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151189" cy="4556935"/>
            <a:chOff x="102325" y="-1582569"/>
            <a:chExt cx="686825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29916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(/main/recommend)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42540C-70A6-47C9-A86C-31A4D0B4D1DF}"/>
              </a:ext>
            </a:extLst>
          </p:cNvPr>
          <p:cNvSpPr/>
          <p:nvPr/>
        </p:nvSpPr>
        <p:spPr>
          <a:xfrm>
            <a:off x="1602893" y="2503222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50000"/>
                  </a:schemeClr>
                </a:solidFill>
              </a:rPr>
              <a:t>컨텐츠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5618E1-275B-4AF1-9A65-5666D5E57788}"/>
              </a:ext>
            </a:extLst>
          </p:cNvPr>
          <p:cNvSpPr/>
          <p:nvPr/>
        </p:nvSpPr>
        <p:spPr>
          <a:xfrm>
            <a:off x="2490382" y="3042020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JOIN</a:t>
            </a:r>
            <a:r>
              <a:rPr lang="ko-KR" altLang="en-US" sz="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TABLE</a:t>
            </a:r>
            <a:endParaRPr lang="ko-KR" altLang="en-US" sz="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D3C0CE-06F5-4AF9-BE4B-EAEB414B04C8}"/>
              </a:ext>
            </a:extLst>
          </p:cNvPr>
          <p:cNvSpPr/>
          <p:nvPr/>
        </p:nvSpPr>
        <p:spPr>
          <a:xfrm>
            <a:off x="2525304" y="1307603"/>
            <a:ext cx="1315176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50000"/>
                  </a:schemeClr>
                </a:solidFill>
              </a:rPr>
              <a:t>사용자 선호테이블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5CFF20-6BB7-4A08-B6AE-48C9B9A4BE76}"/>
              </a:ext>
            </a:extLst>
          </p:cNvPr>
          <p:cNvSpPr/>
          <p:nvPr/>
        </p:nvSpPr>
        <p:spPr>
          <a:xfrm>
            <a:off x="463252" y="3415820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50000"/>
                  </a:schemeClr>
                </a:solidFill>
              </a:rPr>
              <a:t>감독 테이블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BAB78-7229-43BF-BC2D-E1B92192712A}"/>
              </a:ext>
            </a:extLst>
          </p:cNvPr>
          <p:cNvSpPr/>
          <p:nvPr/>
        </p:nvSpPr>
        <p:spPr>
          <a:xfrm>
            <a:off x="844984" y="1459236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50000"/>
                  </a:schemeClr>
                </a:solidFill>
              </a:rPr>
              <a:t>장르 테이블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3F9A25-ECA3-4447-B269-15BB39AE18C8}"/>
              </a:ext>
            </a:extLst>
          </p:cNvPr>
          <p:cNvSpPr/>
          <p:nvPr/>
        </p:nvSpPr>
        <p:spPr>
          <a:xfrm>
            <a:off x="1203903" y="2017646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JOIN</a:t>
            </a:r>
            <a:r>
              <a:rPr lang="ko-KR" altLang="en-US" sz="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TABLE</a:t>
            </a:r>
            <a:endParaRPr lang="ko-KR" altLang="en-US" sz="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256A7B-5BBA-4CD6-8DB8-B5328C521E80}"/>
              </a:ext>
            </a:extLst>
          </p:cNvPr>
          <p:cNvSpPr/>
          <p:nvPr/>
        </p:nvSpPr>
        <p:spPr>
          <a:xfrm>
            <a:off x="778010" y="3027431"/>
            <a:ext cx="796260" cy="22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JOIN</a:t>
            </a:r>
            <a:r>
              <a:rPr lang="ko-KR" altLang="en-US" sz="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</a:rPr>
              <a:t>TABLE</a:t>
            </a:r>
            <a:endParaRPr lang="ko-KR" altLang="en-US" sz="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DE195B-AF81-4581-8A2D-69A78D7B0A59}"/>
              </a:ext>
            </a:extLst>
          </p:cNvPr>
          <p:cNvSpPr/>
          <p:nvPr/>
        </p:nvSpPr>
        <p:spPr>
          <a:xfrm>
            <a:off x="2573488" y="3499116"/>
            <a:ext cx="1058442" cy="30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50000"/>
                  </a:schemeClr>
                </a:solidFill>
              </a:rPr>
              <a:t>배우 테이블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70446D-EC9B-44CE-8AB2-C54E505CCA2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374205" y="1762500"/>
            <a:ext cx="227828" cy="25514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D43D54-A7FC-4769-BA93-2DDE01AC4A59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>
            <a:off x="1602033" y="2245791"/>
            <a:ext cx="530082" cy="25743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F56F14-A7A0-43B5-897D-091FD4F9E6FD}"/>
              </a:ext>
            </a:extLst>
          </p:cNvPr>
          <p:cNvCxnSpPr>
            <a:cxnSpLocks/>
            <a:stCxn id="21" idx="0"/>
            <a:endCxn id="2" idx="1"/>
          </p:cNvCxnSpPr>
          <p:nvPr/>
        </p:nvCxnSpPr>
        <p:spPr>
          <a:xfrm flipV="1">
            <a:off x="1176140" y="2654854"/>
            <a:ext cx="426753" cy="3725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874AA9-8704-4419-94E4-93DE6B4BE178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992473" y="3255575"/>
            <a:ext cx="183667" cy="1602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3788493-7EA1-43A0-8396-8A65125865D5}"/>
              </a:ext>
            </a:extLst>
          </p:cNvPr>
          <p:cNvCxnSpPr>
            <a:cxnSpLocks/>
            <a:stCxn id="15" idx="2"/>
            <a:endCxn id="2" idx="3"/>
          </p:cNvCxnSpPr>
          <p:nvPr/>
        </p:nvCxnSpPr>
        <p:spPr>
          <a:xfrm flipH="1">
            <a:off x="2661335" y="1610867"/>
            <a:ext cx="521557" cy="10439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46A240D-1973-4AA7-A967-060B3492C4E1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H="1" flipV="1">
            <a:off x="2132115" y="2806486"/>
            <a:ext cx="756398" cy="23553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AF78EA7-0A03-4AB4-A0F5-2676A20B5F32}"/>
              </a:ext>
            </a:extLst>
          </p:cNvPr>
          <p:cNvCxnSpPr>
            <a:cxnSpLocks/>
            <a:stCxn id="22" idx="0"/>
            <a:endCxn id="13" idx="2"/>
          </p:cNvCxnSpPr>
          <p:nvPr/>
        </p:nvCxnSpPr>
        <p:spPr>
          <a:xfrm flipH="1" flipV="1">
            <a:off x="2888512" y="3270164"/>
            <a:ext cx="214197" cy="22895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217F8D81-9FA3-415E-9BA9-74D06EB2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49" y="4068271"/>
            <a:ext cx="1808673" cy="237494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087EAB-6CFE-4231-ABC8-62B85A011242}"/>
              </a:ext>
            </a:extLst>
          </p:cNvPr>
          <p:cNvSpPr/>
          <p:nvPr/>
        </p:nvSpPr>
        <p:spPr>
          <a:xfrm>
            <a:off x="4867910" y="4061771"/>
            <a:ext cx="1371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400">
                <a:solidFill>
                  <a:srgbClr val="5D5B5B"/>
                </a:solidFill>
                <a:latin typeface="Arial"/>
                <a:ea typeface="나눔스퀘어라운드 Regular"/>
              </a:rPr>
              <a:t>JOIN</a:t>
            </a: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endParaRPr lang="ko-KR" altLang="en-US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A1BFD1-A65A-4163-987F-FFFE9122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88" y="1192594"/>
            <a:ext cx="3915660" cy="256146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3D4334-A806-48AE-8BA5-96DD6E41A3B0}"/>
              </a:ext>
            </a:extLst>
          </p:cNvPr>
          <p:cNvSpPr/>
          <p:nvPr/>
        </p:nvSpPr>
        <p:spPr>
          <a:xfrm>
            <a:off x="5616032" y="833966"/>
            <a:ext cx="151819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컨텐츠 테이블</a:t>
            </a:r>
            <a:endParaRPr lang="ko-KR" altLang="en-US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5466AEE-E418-49C0-AF4E-FB6506A2A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01" y="4346033"/>
            <a:ext cx="1880418" cy="209555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64DCDD-59E8-4CF3-B18B-61F3706C8FCF}"/>
              </a:ext>
            </a:extLst>
          </p:cNvPr>
          <p:cNvSpPr/>
          <p:nvPr/>
        </p:nvSpPr>
        <p:spPr>
          <a:xfrm>
            <a:off x="983345" y="4031005"/>
            <a:ext cx="1371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 테이블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1C22143C-8396-4F69-B3CB-04EF88466885}"/>
              </a:ext>
            </a:extLst>
          </p:cNvPr>
          <p:cNvCxnSpPr>
            <a:cxnSpLocks/>
            <a:stCxn id="83" idx="3"/>
            <a:endCxn id="84" idx="2"/>
          </p:cNvCxnSpPr>
          <p:nvPr/>
        </p:nvCxnSpPr>
        <p:spPr>
          <a:xfrm>
            <a:off x="1920240" y="5393531"/>
            <a:ext cx="5838242" cy="1050132"/>
          </a:xfrm>
          <a:prstGeom prst="bentConnector4">
            <a:avLst>
              <a:gd name="adj1" fmla="val 47406"/>
              <a:gd name="adj2" fmla="val 121769"/>
            </a:avLst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D115DBAC-57D5-4994-88F0-5728E803D167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5958819" y="2960125"/>
            <a:ext cx="296370" cy="1894519"/>
          </a:xfrm>
          <a:prstGeom prst="bentConnector3">
            <a:avLst>
              <a:gd name="adj1" fmla="val 50000"/>
            </a:avLst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EA37E-A86C-4AEE-8E50-D742B57E5412}"/>
              </a:ext>
            </a:extLst>
          </p:cNvPr>
          <p:cNvSpPr/>
          <p:nvPr/>
        </p:nvSpPr>
        <p:spPr>
          <a:xfrm>
            <a:off x="1306891" y="4343399"/>
            <a:ext cx="613349" cy="21002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E01B6B-EBD3-45F1-86A5-F1BBC4ED3F95}"/>
              </a:ext>
            </a:extLst>
          </p:cNvPr>
          <p:cNvSpPr/>
          <p:nvPr/>
        </p:nvSpPr>
        <p:spPr>
          <a:xfrm>
            <a:off x="7455638" y="4057650"/>
            <a:ext cx="605687" cy="2386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033C1E5-93DA-48D2-802A-F732B678DBAF}"/>
              </a:ext>
            </a:extLst>
          </p:cNvPr>
          <p:cNvSpPr/>
          <p:nvPr/>
        </p:nvSpPr>
        <p:spPr>
          <a:xfrm>
            <a:off x="4928339" y="1187450"/>
            <a:ext cx="462812" cy="2571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28C8725-C10A-41E2-AF5D-3203A3A6CA0B}"/>
              </a:ext>
            </a:extLst>
          </p:cNvPr>
          <p:cNvSpPr/>
          <p:nvPr/>
        </p:nvSpPr>
        <p:spPr>
          <a:xfrm>
            <a:off x="6686587" y="4055570"/>
            <a:ext cx="735354" cy="2390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26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732532" cy="4556935"/>
            <a:chOff x="102325" y="-1582569"/>
            <a:chExt cx="4976710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40761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</a:t>
              </a: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구현 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(search)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9" y="1255193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91" y="1248528"/>
            <a:ext cx="3524400" cy="299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1127013" y="3489144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900021" y="2746128"/>
            <a:ext cx="1022370" cy="100354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9F456C-8E2B-4E7B-9447-C356EDC28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40" y="1746520"/>
            <a:ext cx="2571404" cy="13412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523BD6-1827-428E-95EF-6C7E8223B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09" y="4464538"/>
            <a:ext cx="7749582" cy="1862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6D6ADD-4C82-448E-9169-BE3A10F7D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917" y="972303"/>
            <a:ext cx="3038475" cy="2762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FB1DDB-7594-4D54-999D-69EB3C5407D1}"/>
              </a:ext>
            </a:extLst>
          </p:cNvPr>
          <p:cNvSpPr txBox="1"/>
          <p:nvPr/>
        </p:nvSpPr>
        <p:spPr>
          <a:xfrm>
            <a:off x="1115795" y="3110078"/>
            <a:ext cx="223342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get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방식으로 제출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4A826C-84E1-47B0-BD06-CCBFF53BA252}"/>
              </a:ext>
            </a:extLst>
          </p:cNvPr>
          <p:cNvCxnSpPr>
            <a:cxnSpLocks/>
          </p:cNvCxnSpPr>
          <p:nvPr/>
        </p:nvCxnSpPr>
        <p:spPr>
          <a:xfrm>
            <a:off x="1822159" y="6199409"/>
            <a:ext cx="4407191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D27C2C-A9F4-47A0-94D1-A9D93F7976DE}"/>
              </a:ext>
            </a:extLst>
          </p:cNvPr>
          <p:cNvSpPr txBox="1"/>
          <p:nvPr/>
        </p:nvSpPr>
        <p:spPr>
          <a:xfrm>
            <a:off x="6017793" y="5270553"/>
            <a:ext cx="153279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검색조건 쿼리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0AC3F6-CE3C-4750-AE40-5CBD11523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278408"/>
            <a:ext cx="8519471" cy="38581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523086" cy="4556935"/>
            <a:chOff x="102325" y="-1582569"/>
            <a:chExt cx="736411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79502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selectmovie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8070F-6BE2-46A6-98DC-0A54FA303828}"/>
              </a:ext>
            </a:extLst>
          </p:cNvPr>
          <p:cNvSpPr/>
          <p:nvPr/>
        </p:nvSpPr>
        <p:spPr>
          <a:xfrm>
            <a:off x="4792981" y="3235617"/>
            <a:ext cx="693420" cy="223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EEAC-94FD-4F75-9AD4-FF7EEE09F9C3}"/>
              </a:ext>
            </a:extLst>
          </p:cNvPr>
          <p:cNvSpPr txBox="1"/>
          <p:nvPr/>
        </p:nvSpPr>
        <p:spPr>
          <a:xfrm>
            <a:off x="358176" y="5291922"/>
            <a:ext cx="420775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제목 클릭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⇒ /movie/get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/OTT/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분류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제작일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평점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FEEC97-3CFB-41D5-929C-E13EE22FE76F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H="1" flipV="1">
            <a:off x="2772720" y="2924950"/>
            <a:ext cx="2056305" cy="2677637"/>
          </a:xfrm>
          <a:prstGeom prst="bentConnector3">
            <a:avLst>
              <a:gd name="adj1" fmla="val -648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E2F04D-B725-4C0D-989C-5419CE234EA5}"/>
              </a:ext>
            </a:extLst>
          </p:cNvPr>
          <p:cNvSpPr txBox="1"/>
          <p:nvPr/>
        </p:nvSpPr>
        <p:spPr>
          <a:xfrm>
            <a:off x="320004" y="1282809"/>
            <a:ext cx="31477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권한 가진 계정만 접근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9B1FC-833A-4CE0-A3AD-A02B43514A1F}"/>
              </a:ext>
            </a:extLst>
          </p:cNvPr>
          <p:cNvSpPr/>
          <p:nvPr/>
        </p:nvSpPr>
        <p:spPr>
          <a:xfrm>
            <a:off x="7902830" y="2554555"/>
            <a:ext cx="921130" cy="241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E0C79-53E9-413B-A9EE-565A8B7F0CF3}"/>
              </a:ext>
            </a:extLst>
          </p:cNvPr>
          <p:cNvSpPr/>
          <p:nvPr/>
        </p:nvSpPr>
        <p:spPr>
          <a:xfrm>
            <a:off x="7179732" y="2554554"/>
            <a:ext cx="684108" cy="1362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F184-605A-456D-8626-E2449F90CEE3}"/>
              </a:ext>
            </a:extLst>
          </p:cNvPr>
          <p:cNvSpPr txBox="1"/>
          <p:nvPr/>
        </p:nvSpPr>
        <p:spPr>
          <a:xfrm>
            <a:off x="5355599" y="4382736"/>
            <a:ext cx="289964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 페이지에 볼 항목 개수 설정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(5/10/15)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EA4516-72A8-4702-A0ED-D7955AFC6C4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6930575" y="3791525"/>
            <a:ext cx="466056" cy="71636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08E4B-19E3-4CA9-AEE0-EFCBFE69EFBF}"/>
              </a:ext>
            </a:extLst>
          </p:cNvPr>
          <p:cNvSpPr txBox="1"/>
          <p:nvPr/>
        </p:nvSpPr>
        <p:spPr>
          <a:xfrm>
            <a:off x="5370210" y="5145251"/>
            <a:ext cx="273555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/movie/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insertmovie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업데이트할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AA46FE-8AFC-4F22-8189-CC6FA94AD3AB}"/>
              </a:ext>
            </a:extLst>
          </p:cNvPr>
          <p:cNvCxnSpPr>
            <a:cxnSpLocks/>
            <a:stCxn id="16" idx="2"/>
            <a:endCxn id="26" idx="3"/>
          </p:cNvCxnSpPr>
          <p:nvPr/>
        </p:nvCxnSpPr>
        <p:spPr>
          <a:xfrm rot="5400000">
            <a:off x="6929422" y="3972888"/>
            <a:ext cx="2610320" cy="257627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831819-E54D-43C6-8670-F72AFF81194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1" y="1275138"/>
            <a:ext cx="8521200" cy="303905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4548460" cy="4556935"/>
            <a:chOff x="102325" y="-1582569"/>
            <a:chExt cx="606461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54955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(/movie/get)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218A8-5A5F-4ADA-A59B-D1FD08C859C0}"/>
              </a:ext>
            </a:extLst>
          </p:cNvPr>
          <p:cNvSpPr/>
          <p:nvPr/>
        </p:nvSpPr>
        <p:spPr>
          <a:xfrm>
            <a:off x="396239" y="2887980"/>
            <a:ext cx="8229601" cy="807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3CC6-6DAE-4A69-AE4C-83C68423F2E3}"/>
              </a:ext>
            </a:extLst>
          </p:cNvPr>
          <p:cNvSpPr txBox="1"/>
          <p:nvPr/>
        </p:nvSpPr>
        <p:spPr>
          <a:xfrm>
            <a:off x="367604" y="2250460"/>
            <a:ext cx="39317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컨텐츠의 모든 항목에 대한 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FED28C-9B55-4A5C-82E8-CED9EDB9D57D}"/>
              </a:ext>
            </a:extLst>
          </p:cNvPr>
          <p:cNvCxnSpPr>
            <a:cxnSpLocks/>
            <a:stCxn id="12" idx="1"/>
            <a:endCxn id="21" idx="1"/>
          </p:cNvCxnSpPr>
          <p:nvPr/>
        </p:nvCxnSpPr>
        <p:spPr>
          <a:xfrm rot="10800000" flipH="1" flipV="1">
            <a:off x="396238" y="3291840"/>
            <a:ext cx="2543605" cy="1921036"/>
          </a:xfrm>
          <a:prstGeom prst="bentConnector3">
            <a:avLst>
              <a:gd name="adj1" fmla="val -898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5CCAF7-A73A-4D64-B386-418109C2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44" y="3771068"/>
            <a:ext cx="5657727" cy="28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8030C-8955-4BC4-AB16-20908545F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7" y="1272794"/>
            <a:ext cx="8521200" cy="307433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C31F-51CD-460F-BECD-99B34DF5C44A}"/>
              </a:ext>
            </a:extLst>
          </p:cNvPr>
          <p:cNvSpPr txBox="1"/>
          <p:nvPr/>
        </p:nvSpPr>
        <p:spPr>
          <a:xfrm>
            <a:off x="464843" y="5002383"/>
            <a:ext cx="177224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75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93DBFD1-18E5-42EB-8719-C13BF33CA3C8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rot="5400000" flipH="1" flipV="1">
            <a:off x="4519315" y="2069928"/>
            <a:ext cx="436660" cy="468451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18CB-D756-4FB3-99AF-8F5799EB508E}"/>
              </a:ext>
            </a:extLst>
          </p:cNvPr>
          <p:cNvSpPr/>
          <p:nvPr/>
        </p:nvSpPr>
        <p:spPr>
          <a:xfrm>
            <a:off x="396240" y="2522483"/>
            <a:ext cx="8214360" cy="807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32FB-1309-4747-896A-3FA436CB736E}"/>
              </a:ext>
            </a:extLst>
          </p:cNvPr>
          <p:cNvSpPr txBox="1"/>
          <p:nvPr/>
        </p:nvSpPr>
        <p:spPr>
          <a:xfrm>
            <a:off x="4971871" y="1716491"/>
            <a:ext cx="3067229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수정할 컨텐츠 정보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get.jsp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table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수정 가능하게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readonly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2957E5-CEDB-402B-8A8D-73735C652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3"/>
          <a:stretch/>
        </p:blipFill>
        <p:spPr>
          <a:xfrm>
            <a:off x="464842" y="3786020"/>
            <a:ext cx="3428931" cy="22935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A373DD-F72E-41FC-8176-7AC07C7C1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72" y="3866539"/>
            <a:ext cx="2213191" cy="246058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35F582-4422-45D1-874E-64D775E99EAE}"/>
              </a:ext>
            </a:extLst>
          </p:cNvPr>
          <p:cNvSpPr/>
          <p:nvPr/>
        </p:nvSpPr>
        <p:spPr>
          <a:xfrm>
            <a:off x="472440" y="3377901"/>
            <a:ext cx="3063240" cy="27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868754A-D2FD-4DF9-83F1-C66153B8B4A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3535680" y="3513941"/>
            <a:ext cx="813271" cy="13603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7F36F1-9058-45CA-93AE-8A125492D026}"/>
              </a:ext>
            </a:extLst>
          </p:cNvPr>
          <p:cNvSpPr txBox="1"/>
          <p:nvPr/>
        </p:nvSpPr>
        <p:spPr>
          <a:xfrm>
            <a:off x="4348951" y="3496091"/>
            <a:ext cx="41854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수정취소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706A4-DD67-49BF-BC5A-BDF959C023ED}"/>
              </a:ext>
            </a:extLst>
          </p:cNvPr>
          <p:cNvSpPr txBox="1"/>
          <p:nvPr/>
        </p:nvSpPr>
        <p:spPr>
          <a:xfrm>
            <a:off x="891662" y="641656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 구현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페이지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(/movie/modify)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99703"/>
              </p:ext>
            </p:extLst>
          </p:nvPr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PW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회원정보 및 선호도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회원 탈퇴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-50" baseline="0" dirty="0">
                          <a:latin typeface="+mn-ea"/>
                          <a:ea typeface="+mn-ea"/>
                        </a:rPr>
                        <a:t>콘텐츠 상세정보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5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5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50" baseline="0" dirty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찜 항목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제목과 출연배우 키워드를 통한 검색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관리자 페이지를 통한 컨텐츠 추가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-8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-80" baseline="0" dirty="0"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1500" spc="-8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 err="1">
                          <a:latin typeface="+mn-ea"/>
                          <a:ea typeface="+mn-ea"/>
                        </a:rPr>
                        <a:t>평점별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랭킹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한국 콘텐츠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최신 콘텐츠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사용자 선호도에 따른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콘텐츠추천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7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작성 및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댓글 작성 및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게시글 작성시 이미지 업로드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828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FD3996-56D9-43A0-8408-0CFE6398D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8"/>
          <a:stretch/>
        </p:blipFill>
        <p:spPr>
          <a:xfrm>
            <a:off x="309898" y="1269537"/>
            <a:ext cx="8521200" cy="269997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497438" cy="4556935"/>
            <a:chOff x="102325" y="-1582569"/>
            <a:chExt cx="732991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67608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7053751" y="1840512"/>
            <a:ext cx="156215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누락 방지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34" idx="3"/>
            <a:endCxn id="52" idx="0"/>
          </p:cNvCxnSpPr>
          <p:nvPr/>
        </p:nvCxnSpPr>
        <p:spPr>
          <a:xfrm>
            <a:off x="2826327" y="1911899"/>
            <a:ext cx="1235039" cy="213612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DB4FF9-C757-47DB-A350-FA584D419D8A}"/>
              </a:ext>
            </a:extLst>
          </p:cNvPr>
          <p:cNvSpPr/>
          <p:nvPr/>
        </p:nvSpPr>
        <p:spPr>
          <a:xfrm>
            <a:off x="367604" y="1278025"/>
            <a:ext cx="2458723" cy="126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319491-664E-4A95-8FD3-B6F005F523F9}"/>
              </a:ext>
            </a:extLst>
          </p:cNvPr>
          <p:cNvSpPr/>
          <p:nvPr/>
        </p:nvSpPr>
        <p:spPr>
          <a:xfrm>
            <a:off x="363997" y="2540314"/>
            <a:ext cx="1446559" cy="54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26974D7-A98B-4DB6-B2C6-D7BB173221F6}"/>
              </a:ext>
            </a:extLst>
          </p:cNvPr>
          <p:cNvCxnSpPr>
            <a:cxnSpLocks/>
            <a:stCxn id="35" idx="1"/>
            <a:endCxn id="48" idx="0"/>
          </p:cNvCxnSpPr>
          <p:nvPr/>
        </p:nvCxnSpPr>
        <p:spPr>
          <a:xfrm rot="10800000" flipH="1" flipV="1">
            <a:off x="363997" y="2813207"/>
            <a:ext cx="1200876" cy="1234214"/>
          </a:xfrm>
          <a:prstGeom prst="bentConnector4">
            <a:avLst>
              <a:gd name="adj1" fmla="val -19036"/>
              <a:gd name="adj2" fmla="val 6105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E2ECF432-22BA-45E2-AA86-436096C9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401" y="2153603"/>
            <a:ext cx="1786290" cy="417352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EEE68D-2C5F-4372-B861-832638A83359}"/>
              </a:ext>
            </a:extLst>
          </p:cNvPr>
          <p:cNvGrpSpPr/>
          <p:nvPr/>
        </p:nvGrpSpPr>
        <p:grpSpPr>
          <a:xfrm>
            <a:off x="337184" y="4047421"/>
            <a:ext cx="5003914" cy="2062800"/>
            <a:chOff x="3552861" y="1596157"/>
            <a:chExt cx="5003914" cy="206280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A0418D7-22F8-44B3-8390-F63D6C7B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2861" y="1596157"/>
              <a:ext cx="2455377" cy="20628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8D1F7EB-4887-417C-85F0-49D8F8EE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7311" y="1596760"/>
              <a:ext cx="2559464" cy="20621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BE0855-5CB3-4F03-A014-C499CDD1A31B}"/>
              </a:ext>
            </a:extLst>
          </p:cNvPr>
          <p:cNvSpPr/>
          <p:nvPr/>
        </p:nvSpPr>
        <p:spPr>
          <a:xfrm>
            <a:off x="404962" y="3672681"/>
            <a:ext cx="398047" cy="24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911B9EB-2E16-46E9-9863-1262390032D1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803009" y="2252463"/>
            <a:ext cx="3618793" cy="1542218"/>
          </a:xfrm>
          <a:prstGeom prst="bentConnector3">
            <a:avLst>
              <a:gd name="adj1" fmla="val 6031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008A10-9F8C-4264-B284-0089DD6A57CA}"/>
              </a:ext>
            </a:extLst>
          </p:cNvPr>
          <p:cNvSpPr txBox="1"/>
          <p:nvPr/>
        </p:nvSpPr>
        <p:spPr>
          <a:xfrm>
            <a:off x="4421802" y="1990853"/>
            <a:ext cx="258692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/movie/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insertmovieimg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포스터 입력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A494C-7265-43C6-B3DB-5BC4AB7304F4}"/>
              </a:ext>
            </a:extLst>
          </p:cNvPr>
          <p:cNvSpPr txBox="1"/>
          <p:nvPr/>
        </p:nvSpPr>
        <p:spPr>
          <a:xfrm>
            <a:off x="330680" y="6114864"/>
            <a:ext cx="493500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중복등록 방지 위한 이름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CONTENTSID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(ajax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방식 사용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검색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5907807" cy="4556935"/>
            <a:chOff x="102325" y="-1582569"/>
            <a:chExt cx="787707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730798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-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(/movie/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insertmovieimg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6102257-9C38-4EA0-83EA-9BE49558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1" y="1278070"/>
            <a:ext cx="6104216" cy="38319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4ADEDE-9D2E-4E77-A64B-C96ACCF8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81" y="2757877"/>
            <a:ext cx="3445698" cy="30330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4370F3-5D4C-4B69-9C3F-8ABBFFF05774}"/>
              </a:ext>
            </a:extLst>
          </p:cNvPr>
          <p:cNvSpPr txBox="1"/>
          <p:nvPr/>
        </p:nvSpPr>
        <p:spPr>
          <a:xfrm>
            <a:off x="5445780" y="2383553"/>
            <a:ext cx="280484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Filedrop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방식으로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이미지 등록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971772-0805-40FA-A7EA-45EB7EF1CFC9}"/>
              </a:ext>
            </a:extLst>
          </p:cNvPr>
          <p:cNvSpPr/>
          <p:nvPr/>
        </p:nvSpPr>
        <p:spPr>
          <a:xfrm>
            <a:off x="1447800" y="2725439"/>
            <a:ext cx="3638550" cy="73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9A416E7-427E-486B-B6FF-8AEC4E75F8E8}"/>
              </a:ext>
            </a:extLst>
          </p:cNvPr>
          <p:cNvCxnSpPr>
            <a:cxnSpLocks/>
            <a:stCxn id="35" idx="2"/>
            <a:endCxn id="16" idx="1"/>
          </p:cNvCxnSpPr>
          <p:nvPr/>
        </p:nvCxnSpPr>
        <p:spPr>
          <a:xfrm rot="16200000" flipH="1">
            <a:off x="3950784" y="2779400"/>
            <a:ext cx="811288" cy="2178706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7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4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향후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CF1C674-444E-428C-ABB4-868D55D68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90900"/>
              </p:ext>
            </p:extLst>
          </p:nvPr>
        </p:nvGraphicFramePr>
        <p:xfrm>
          <a:off x="685800" y="1304927"/>
          <a:ext cx="7775732" cy="47701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89277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목표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프로필 사진 추가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평점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baseline="0" dirty="0">
                          <a:latin typeface="+mn-ea"/>
                          <a:ea typeface="+mn-ea"/>
                        </a:rPr>
                        <a:t>실시간 작품 추가</a:t>
                      </a:r>
                      <a:r>
                        <a:rPr lang="en-US" altLang="ko-KR" sz="15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baseline="0" dirty="0">
                          <a:latin typeface="+mn-ea"/>
                          <a:ea typeface="+mn-ea"/>
                        </a:rPr>
                        <a:t>다양한 검색 및 추천 기능 추가</a:t>
                      </a:r>
                      <a:endParaRPr lang="en-US" altLang="ko-KR" sz="15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컨텐츠 평점 부여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외부 평점 기준 공개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70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업로드 파일 수정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게시물</a:t>
                      </a:r>
                      <a:r>
                        <a:rPr lang="en-US" altLang="ko-KR" sz="1500" spc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pc="0" dirty="0">
                          <a:latin typeface="+mn-ea"/>
                          <a:ea typeface="+mn-ea"/>
                        </a:rPr>
                        <a:t>댓글 추천 기능</a:t>
                      </a:r>
                      <a:endParaRPr lang="en-US" altLang="ko-KR" sz="15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21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6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11389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193169A-C0E6-4F79-9BCE-6E18DC186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9" y="3714185"/>
            <a:ext cx="274320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91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504ABA-B471-4107-A6FE-F17B11FF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47" y="1471668"/>
            <a:ext cx="1733550" cy="1733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EF10D2-85FC-4AAC-9168-2731B925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1304728"/>
            <a:ext cx="1790700" cy="1733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7FF9A9-68E5-4349-98A6-63E6F97E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28" y="1276350"/>
            <a:ext cx="1866900" cy="2933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BFE19-0203-44E9-BA30-6D777116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47" y="3667125"/>
            <a:ext cx="1600200" cy="542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CD2322-2F41-40BA-ACF4-4D040D1AE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328416"/>
            <a:ext cx="1609725" cy="2933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E2EC54-B32E-4D46-9014-D83FDBB50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486" y="5002383"/>
            <a:ext cx="13620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코드 구조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30A358D-1087-482E-857C-A5BBB5C7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61" y="2825710"/>
            <a:ext cx="981075" cy="361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E03D52-CAB9-4A8E-86DE-566E827D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25" y="4252411"/>
            <a:ext cx="1152525" cy="542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5BF3BF-EE16-49A9-8E0F-0DA46C6C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04" y="1485900"/>
            <a:ext cx="14287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7E0524-AD29-4193-8B03-923AC2D0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04" y="3006685"/>
            <a:ext cx="1238250" cy="1419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5F7B32-2661-457F-A70A-4ABF59DB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190" y="3109765"/>
            <a:ext cx="1581150" cy="15906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633835-360F-460D-BBE3-D099A9D03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046" y="1713788"/>
            <a:ext cx="1323975" cy="5429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ACD5B3-E490-4C11-B2E8-C354EF3DE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47" y="1605284"/>
            <a:ext cx="1285875" cy="72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E8B0BA-1489-447E-AB0B-5360EE666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687" y="1671637"/>
            <a:ext cx="1076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4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6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03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6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9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04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4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2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1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4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623187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협업 도구</a:t>
              </a:r>
              <a:endParaRPr lang="en-US" altLang="ko-KR" sz="1400" spc="-8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Git</a:t>
              </a:r>
              <a:r>
                <a:rPr lang="en-US" altLang="ko-KR" sz="1400" spc="-8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latin typeface="나눔스퀘어라운드 Regular"/>
                  <a:ea typeface="나눔스퀘어라운드 Regular"/>
                </a:rPr>
                <a:t>hub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39361" y="4354450"/>
            <a:ext cx="7654831" cy="184277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latin typeface="나눔스퀘어라운드 Regular"/>
              <a:ea typeface="나눔스퀘어라운드 Regular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기술 및 프레임워크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HTML5,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CSS3,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JS, Bootstrap, jQuery, Ajax,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latin typeface="나눔스퀘어라운드 Regular"/>
                <a:ea typeface="나눔스퀘어라운드 Regular"/>
              </a:rPr>
              <a:t>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eXERD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JSP, JSON                                                  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E3E14665-1082-44F0-B270-19496B07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73" y="2154124"/>
            <a:ext cx="853701" cy="8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EEBFD7C-6BFC-40D1-B852-5997EC6732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20" y="4567289"/>
            <a:ext cx="489833" cy="550374"/>
          </a:xfrm>
          <a:prstGeom prst="rect">
            <a:avLst/>
          </a:prstGeom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CD5E7A5-7535-47FF-A2C5-6CA736D4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56" y="4583713"/>
            <a:ext cx="367062" cy="5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비공식 자바스크립트 로고 2">
            <a:extLst>
              <a:ext uri="{FF2B5EF4-FFF2-40B4-BE49-F238E27FC236}">
                <a16:creationId xmlns:a16="http://schemas.microsoft.com/office/drawing/2014/main" id="{EF99651C-DDF8-4BE2-9D56-F4A65F53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73" y="4597560"/>
            <a:ext cx="489833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24EBF5F9-EFF2-4F47-AF88-30636F95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27" y="4631981"/>
            <a:ext cx="877634" cy="4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JSP] 1. JSP이란? · linked2ev">
            <a:extLst>
              <a:ext uri="{FF2B5EF4-FFF2-40B4-BE49-F238E27FC236}">
                <a16:creationId xmlns:a16="http://schemas.microsoft.com/office/drawing/2014/main" id="{23A490EE-EA37-491C-AF7D-F496C8B2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08" y="4506371"/>
            <a:ext cx="367062" cy="6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>
            <a:extLst>
              <a:ext uri="{FF2B5EF4-FFF2-40B4-BE49-F238E27FC236}">
                <a16:creationId xmlns:a16="http://schemas.microsoft.com/office/drawing/2014/main" id="{95281BD1-10C4-430F-94F9-07DC6478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7" y="4561181"/>
            <a:ext cx="633444" cy="5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NO Image">
            <a:extLst>
              <a:ext uri="{FF2B5EF4-FFF2-40B4-BE49-F238E27FC236}">
                <a16:creationId xmlns:a16="http://schemas.microsoft.com/office/drawing/2014/main" id="{44D8DD6F-D2B5-4008-8ABC-63DB0CA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828" y="4662294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1157BBDC-A3CE-4E0E-9CB9-3224B143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61" y="4608230"/>
            <a:ext cx="588111" cy="4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>
            <a:extLst>
              <a:ext uri="{FF2B5EF4-FFF2-40B4-BE49-F238E27FC236}">
                <a16:creationId xmlns:a16="http://schemas.microsoft.com/office/drawing/2014/main" id="{99DF06C0-5582-4891-ACC1-A6A232E6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16" y="4699486"/>
            <a:ext cx="1170749" cy="2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7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5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8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4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60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7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0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625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데이터베이스 모델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0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8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0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43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804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2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3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7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5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89D010-5D0C-48F8-B765-7038A474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3" y="1274008"/>
            <a:ext cx="8545914" cy="54623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22264" cy="4556935"/>
            <a:chOff x="102325" y="-1582569"/>
            <a:chExt cx="336301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939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D1819A9-1929-48A9-86FC-0769098B039E}"/>
              </a:ext>
            </a:extLst>
          </p:cNvPr>
          <p:cNvSpPr/>
          <p:nvPr/>
        </p:nvSpPr>
        <p:spPr>
          <a:xfrm>
            <a:off x="4578350" y="1272540"/>
            <a:ext cx="4271010" cy="3121660"/>
          </a:xfrm>
          <a:custGeom>
            <a:avLst/>
            <a:gdLst>
              <a:gd name="connsiteX0" fmla="*/ 0 w 4328160"/>
              <a:gd name="connsiteY0" fmla="*/ 3009900 h 3009900"/>
              <a:gd name="connsiteX1" fmla="*/ 2735580 w 4328160"/>
              <a:gd name="connsiteY1" fmla="*/ 3009900 h 3009900"/>
              <a:gd name="connsiteX2" fmla="*/ 4328160 w 4328160"/>
              <a:gd name="connsiteY2" fmla="*/ 1988820 h 3009900"/>
              <a:gd name="connsiteX3" fmla="*/ 4328160 w 4328160"/>
              <a:gd name="connsiteY3" fmla="*/ 0 h 3009900"/>
              <a:gd name="connsiteX4" fmla="*/ 0 w 4328160"/>
              <a:gd name="connsiteY4" fmla="*/ 0 h 3009900"/>
              <a:gd name="connsiteX5" fmla="*/ 0 w 4328160"/>
              <a:gd name="connsiteY5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8160" h="3009900">
                <a:moveTo>
                  <a:pt x="0" y="3009900"/>
                </a:moveTo>
                <a:lnTo>
                  <a:pt x="2735580" y="3009900"/>
                </a:lnTo>
                <a:lnTo>
                  <a:pt x="4328160" y="1988820"/>
                </a:lnTo>
                <a:lnTo>
                  <a:pt x="432816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F2546A-F43B-4110-BFFA-1D55BCCC9AF8}"/>
              </a:ext>
            </a:extLst>
          </p:cNvPr>
          <p:cNvSpPr/>
          <p:nvPr/>
        </p:nvSpPr>
        <p:spPr>
          <a:xfrm>
            <a:off x="279400" y="3556000"/>
            <a:ext cx="6946900" cy="31800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9A3F1-AEAF-454C-851C-F35943FA9A3A}"/>
              </a:ext>
            </a:extLst>
          </p:cNvPr>
          <p:cNvSpPr txBox="1"/>
          <p:nvPr/>
        </p:nvSpPr>
        <p:spPr>
          <a:xfrm>
            <a:off x="4607165" y="1231777"/>
            <a:ext cx="110783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유저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264173" y="3928707"/>
            <a:ext cx="317395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OTT</a:t>
            </a: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 저장소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1800814" y="4349651"/>
            <a:ext cx="484107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396180" y="5905162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등급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1821400" y="5905096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연결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1737571" y="6408138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205455" y="5914918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이미지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091188" y="4590211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컨텐츠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4801578" y="5915652"/>
            <a:ext cx="439223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연결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4680135" y="6398613"/>
            <a:ext cx="30617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6E32D-8CCD-4A53-BDDB-77189775B0B8}"/>
              </a:ext>
            </a:extLst>
          </p:cNvPr>
          <p:cNvSpPr txBox="1"/>
          <p:nvPr/>
        </p:nvSpPr>
        <p:spPr>
          <a:xfrm>
            <a:off x="4607165" y="3773116"/>
            <a:ext cx="49693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56D38-357D-4025-801B-5F95D352DA0B}"/>
              </a:ext>
            </a:extLst>
          </p:cNvPr>
          <p:cNvSpPr txBox="1"/>
          <p:nvPr/>
        </p:nvSpPr>
        <p:spPr>
          <a:xfrm>
            <a:off x="6082690" y="2773384"/>
            <a:ext cx="344304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유저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10A9C-7C88-4FFA-8EAE-98B7030F8C2F}"/>
              </a:ext>
            </a:extLst>
          </p:cNvPr>
          <p:cNvSpPr txBox="1"/>
          <p:nvPr/>
        </p:nvSpPr>
        <p:spPr>
          <a:xfrm>
            <a:off x="6032128" y="1942917"/>
            <a:ext cx="544885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댓글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9342F-678B-4EBC-A6A9-1C29C18FF467}"/>
              </a:ext>
            </a:extLst>
          </p:cNvPr>
          <p:cNvSpPr txBox="1"/>
          <p:nvPr/>
        </p:nvSpPr>
        <p:spPr>
          <a:xfrm>
            <a:off x="6201322" y="3890236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197D5-CAC4-4741-A7F3-741021C0F9B5}"/>
              </a:ext>
            </a:extLst>
          </p:cNvPr>
          <p:cNvSpPr txBox="1"/>
          <p:nvPr/>
        </p:nvSpPr>
        <p:spPr>
          <a:xfrm>
            <a:off x="7587641" y="2982226"/>
            <a:ext cx="627671" cy="76944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선호 항목 저장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CF413-DCC2-498A-87DB-B02BEF7405D5}"/>
              </a:ext>
            </a:extLst>
          </p:cNvPr>
          <p:cNvSpPr txBox="1"/>
          <p:nvPr/>
        </p:nvSpPr>
        <p:spPr>
          <a:xfrm>
            <a:off x="7649552" y="1941990"/>
            <a:ext cx="363882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741A-5768-44B9-8F13-D912888EB554}"/>
              </a:ext>
            </a:extLst>
          </p:cNvPr>
          <p:cNvSpPr txBox="1"/>
          <p:nvPr/>
        </p:nvSpPr>
        <p:spPr>
          <a:xfrm>
            <a:off x="7630505" y="1374362"/>
            <a:ext cx="554639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게시판 이미지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343278" y="3176969"/>
            <a:ext cx="12839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53586-CE7B-4826-8C73-0D0BEBA57CF1}"/>
              </a:ext>
            </a:extLst>
          </p:cNvPr>
          <p:cNvSpPr txBox="1"/>
          <p:nvPr/>
        </p:nvSpPr>
        <p:spPr>
          <a:xfrm>
            <a:off x="872941" y="3792836"/>
            <a:ext cx="320601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장르테이블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DC2D21-64BF-4DB4-A1BB-C2277A57F304}"/>
              </a:ext>
            </a:extLst>
          </p:cNvPr>
          <p:cNvSpPr txBox="1"/>
          <p:nvPr/>
        </p:nvSpPr>
        <p:spPr>
          <a:xfrm>
            <a:off x="1710326" y="5002113"/>
            <a:ext cx="338234" cy="76944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  <a:endParaRPr kumimoji="0" lang="ko-KR" alt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7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8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2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0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2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60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5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46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C863016-5E38-4B56-B97B-BDC756060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13" r="19149"/>
          <a:stretch/>
        </p:blipFill>
        <p:spPr>
          <a:xfrm>
            <a:off x="298595" y="1274269"/>
            <a:ext cx="8521177" cy="50789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588262" cy="4556935"/>
            <a:chOff x="102325" y="-1582569"/>
            <a:chExt cx="4784349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21525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데이터베이스 모델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(</a:t>
              </a:r>
              <a:r>
                <a:rPr lang="ko-KR" altLang="en-US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r>
                <a:rPr lang="en-US" altLang="ko-KR" sz="1400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FA3D76C-37E0-4114-B5D8-291A3B9DB2DB}"/>
              </a:ext>
            </a:extLst>
          </p:cNvPr>
          <p:cNvSpPr txBox="1"/>
          <p:nvPr/>
        </p:nvSpPr>
        <p:spPr>
          <a:xfrm>
            <a:off x="-2555370" y="201665"/>
            <a:ext cx="1283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ECA3-6EDA-4629-B693-A480948D7370}"/>
              </a:ext>
            </a:extLst>
          </p:cNvPr>
          <p:cNvSpPr txBox="1"/>
          <p:nvPr/>
        </p:nvSpPr>
        <p:spPr>
          <a:xfrm>
            <a:off x="3947999" y="1640176"/>
            <a:ext cx="51296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OTT</a:t>
            </a: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 저장소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9F909-1270-48CB-A1F2-D3CD93C8D22E}"/>
              </a:ext>
            </a:extLst>
          </p:cNvPr>
          <p:cNvSpPr txBox="1"/>
          <p:nvPr/>
        </p:nvSpPr>
        <p:spPr>
          <a:xfrm>
            <a:off x="2054124" y="3441662"/>
            <a:ext cx="570016" cy="123111"/>
          </a:xfrm>
          <a:prstGeom prst="rect">
            <a:avLst/>
          </a:prstGeom>
          <a:solidFill>
            <a:srgbClr val="A4393B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23361-54E2-4439-8627-11AAB2F272AA}"/>
              </a:ext>
            </a:extLst>
          </p:cNvPr>
          <p:cNvSpPr txBox="1"/>
          <p:nvPr/>
        </p:nvSpPr>
        <p:spPr>
          <a:xfrm>
            <a:off x="411407" y="4973709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등급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F5C1-6734-4460-9B08-88C8BDE02D20}"/>
              </a:ext>
            </a:extLst>
          </p:cNvPr>
          <p:cNvSpPr txBox="1"/>
          <p:nvPr/>
        </p:nvSpPr>
        <p:spPr>
          <a:xfrm>
            <a:off x="2152206" y="4971367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연결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4DB1A-26FE-47A1-893B-6E9EFC94F304}"/>
              </a:ext>
            </a:extLst>
          </p:cNvPr>
          <p:cNvSpPr txBox="1"/>
          <p:nvPr/>
        </p:nvSpPr>
        <p:spPr>
          <a:xfrm>
            <a:off x="2073253" y="5808228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배우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FFE4-D4D8-4F61-A719-8C2659F0C4FC}"/>
              </a:ext>
            </a:extLst>
          </p:cNvPr>
          <p:cNvSpPr txBox="1"/>
          <p:nvPr/>
        </p:nvSpPr>
        <p:spPr>
          <a:xfrm>
            <a:off x="3879655" y="4969370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이미지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7CF3D-6395-4B37-8865-569586C77BEE}"/>
              </a:ext>
            </a:extLst>
          </p:cNvPr>
          <p:cNvSpPr txBox="1"/>
          <p:nvPr/>
        </p:nvSpPr>
        <p:spPr>
          <a:xfrm>
            <a:off x="3760954" y="2754691"/>
            <a:ext cx="586699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컨텐츠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990D3-E684-4812-A1D5-46324DFFC860}"/>
              </a:ext>
            </a:extLst>
          </p:cNvPr>
          <p:cNvSpPr txBox="1"/>
          <p:nvPr/>
        </p:nvSpPr>
        <p:spPr>
          <a:xfrm>
            <a:off x="5845521" y="4967519"/>
            <a:ext cx="708527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연결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4613-E63A-46E2-AD16-3AE5B5B54782}"/>
              </a:ext>
            </a:extLst>
          </p:cNvPr>
          <p:cNvSpPr txBox="1"/>
          <p:nvPr/>
        </p:nvSpPr>
        <p:spPr>
          <a:xfrm>
            <a:off x="5710394" y="5805020"/>
            <a:ext cx="49372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감독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2C243-99EC-41AF-BF9C-B1D51685796D}"/>
              </a:ext>
            </a:extLst>
          </p:cNvPr>
          <p:cNvSpPr txBox="1"/>
          <p:nvPr/>
        </p:nvSpPr>
        <p:spPr>
          <a:xfrm>
            <a:off x="5629905" y="1364821"/>
            <a:ext cx="801501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Arial"/>
                <a:ea typeface="나눔스퀘어라운드 Regular"/>
              </a:rPr>
              <a:t>콘텐츠 댓글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FAB57-DE3F-44BC-9BE6-69C89268324D}"/>
              </a:ext>
            </a:extLst>
          </p:cNvPr>
          <p:cNvSpPr txBox="1"/>
          <p:nvPr/>
        </p:nvSpPr>
        <p:spPr>
          <a:xfrm>
            <a:off x="7585864" y="1561827"/>
            <a:ext cx="894476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>
                <a:solidFill>
                  <a:schemeClr val="bg1"/>
                </a:solidFill>
                <a:latin typeface="Arial"/>
                <a:ea typeface="나눔스퀘어라운드 Regular"/>
              </a:rPr>
              <a:t>선호영상 저장 테이블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29239F-0401-45C0-A342-B5075603691D}"/>
              </a:ext>
            </a:extLst>
          </p:cNvPr>
          <p:cNvSpPr txBox="1"/>
          <p:nvPr/>
        </p:nvSpPr>
        <p:spPr>
          <a:xfrm>
            <a:off x="2158009" y="2353703"/>
            <a:ext cx="775853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연결 테이블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22E2D-6299-40D1-A7CA-83ACDA4A009F}"/>
              </a:ext>
            </a:extLst>
          </p:cNvPr>
          <p:cNvSpPr txBox="1"/>
          <p:nvPr/>
        </p:nvSpPr>
        <p:spPr>
          <a:xfrm>
            <a:off x="1021674" y="1415899"/>
            <a:ext cx="541815" cy="123111"/>
          </a:xfrm>
          <a:prstGeom prst="rect">
            <a:avLst/>
          </a:prstGeom>
          <a:solidFill>
            <a:srgbClr val="A4393B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장르 테이블</a:t>
            </a:r>
          </a:p>
        </p:txBody>
      </p:sp>
    </p:spTree>
    <p:extLst>
      <p:ext uri="{BB962C8B-B14F-4D97-AF65-F5344CB8AC3E}">
        <p14:creationId xmlns:p14="http://schemas.microsoft.com/office/powerpoint/2010/main" val="36686512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4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73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24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0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2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6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80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4649</TotalTime>
  <Words>3607</Words>
  <Application>Microsoft Office PowerPoint</Application>
  <PresentationFormat>화면 슬라이드 쇼(4:3)</PresentationFormat>
  <Paragraphs>852</Paragraphs>
  <Slides>97</Slides>
  <Notes>38</Notes>
  <HiddenSlides>52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8" baseType="lpstr">
      <vt:lpstr>Noto Sans CJK KR Thin</vt:lpstr>
      <vt:lpstr>굴림</vt:lpstr>
      <vt:lpstr>나눔고딕</vt:lpstr>
      <vt:lpstr>나눔스퀘어 ExtraBold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Kosmo</cp:lastModifiedBy>
  <cp:revision>216</cp:revision>
  <dcterms:created xsi:type="dcterms:W3CDTF">2015-01-21T11:35:38Z</dcterms:created>
  <dcterms:modified xsi:type="dcterms:W3CDTF">2021-11-17T03:49:11Z</dcterms:modified>
</cp:coreProperties>
</file>